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ppt/theme/themeOverride9.xml" ContentType="application/vnd.openxmlformats-officedocument.themeOverr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handoutMasterIdLst>
    <p:handoutMasterId r:id="rId24"/>
  </p:handoutMasterIdLst>
  <p:sldIdLst>
    <p:sldId id="256" r:id="rId2"/>
    <p:sldId id="272" r:id="rId3"/>
    <p:sldId id="273" r:id="rId4"/>
    <p:sldId id="274" r:id="rId5"/>
    <p:sldId id="275" r:id="rId6"/>
    <p:sldId id="271" r:id="rId7"/>
    <p:sldId id="262" r:id="rId8"/>
    <p:sldId id="264" r:id="rId9"/>
    <p:sldId id="265" r:id="rId10"/>
    <p:sldId id="258" r:id="rId11"/>
    <p:sldId id="277" r:id="rId12"/>
    <p:sldId id="278" r:id="rId13"/>
    <p:sldId id="279" r:id="rId14"/>
    <p:sldId id="267" r:id="rId15"/>
    <p:sldId id="280" r:id="rId16"/>
    <p:sldId id="270" r:id="rId17"/>
    <p:sldId id="281" r:id="rId18"/>
    <p:sldId id="282" r:id="rId19"/>
    <p:sldId id="261" r:id="rId20"/>
    <p:sldId id="283" r:id="rId21"/>
    <p:sldId id="284"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37" autoAdjust="0"/>
  </p:normalViewPr>
  <p:slideViewPr>
    <p:cSldViewPr>
      <p:cViewPr varScale="1">
        <p:scale>
          <a:sx n="62" d="100"/>
          <a:sy n="62" d="100"/>
        </p:scale>
        <p:origin x="-72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ED\DATA\USERS\TRENDON\Projects\PBS\2009%20data%20summary.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ED\DATA\USERS\TRENDON\Projects\PBS\2009%20data%20summary.xls" TargetMode="External"/><Relationship Id="rId1" Type="http://schemas.openxmlformats.org/officeDocument/2006/relationships/themeOverride" Target="../theme/themeOverride5.xml"/></Relationships>
</file>

<file path=ppt/charts/_rels/chart11.xml.rels><?xml version="1.0" encoding="UTF-8" standalone="yes"?>
<Relationships xmlns="http://schemas.openxmlformats.org/package/2006/relationships"><Relationship Id="rId2" Type="http://schemas.openxmlformats.org/officeDocument/2006/relationships/oleObject" Target="file:///\\ED\DATA\USERS\TRENDON\Projects\PBS\2009%20data%20summary.xls" TargetMode="External"/><Relationship Id="rId1" Type="http://schemas.openxmlformats.org/officeDocument/2006/relationships/themeOverride" Target="../theme/themeOverride6.xml"/></Relationships>
</file>

<file path=ppt/charts/_rels/chart12.xml.rels><?xml version="1.0" encoding="UTF-8" standalone="yes"?>
<Relationships xmlns="http://schemas.openxmlformats.org/package/2006/relationships"><Relationship Id="rId2" Type="http://schemas.openxmlformats.org/officeDocument/2006/relationships/oleObject" Target="file:///\\ED\DATA\USERS\TRENDON\Projects\PBS\2009%20data%20summary.xls" TargetMode="External"/><Relationship Id="rId1" Type="http://schemas.openxmlformats.org/officeDocument/2006/relationships/themeOverride" Target="../theme/themeOverride7.xml"/></Relationships>
</file>

<file path=ppt/charts/_rels/chart13.xml.rels><?xml version="1.0" encoding="UTF-8" standalone="yes"?>
<Relationships xmlns="http://schemas.openxmlformats.org/package/2006/relationships"><Relationship Id="rId2" Type="http://schemas.openxmlformats.org/officeDocument/2006/relationships/oleObject" Target="file:///\\ED\DATA\USERS\TRENDON\Projects\PBS\2009%20data%20summary.xls" TargetMode="External"/><Relationship Id="rId1" Type="http://schemas.openxmlformats.org/officeDocument/2006/relationships/themeOverride" Target="../theme/themeOverride8.xml"/></Relationships>
</file>

<file path=ppt/charts/_rels/chart14.xml.rels><?xml version="1.0" encoding="UTF-8" standalone="yes"?>
<Relationships xmlns="http://schemas.openxmlformats.org/package/2006/relationships"><Relationship Id="rId2" Type="http://schemas.openxmlformats.org/officeDocument/2006/relationships/oleObject" Target="file:///\\ED\DATA\USERS\TRENDON\Projects\PBS\2009%20data%20summary.xls" TargetMode="External"/><Relationship Id="rId1" Type="http://schemas.openxmlformats.org/officeDocument/2006/relationships/themeOverride" Target="../theme/themeOverride9.xml"/></Relationships>
</file>

<file path=ppt/charts/_rels/chart15.xml.rels><?xml version="1.0" encoding="UTF-8" standalone="yes"?>
<Relationships xmlns="http://schemas.openxmlformats.org/package/2006/relationships"><Relationship Id="rId2" Type="http://schemas.openxmlformats.org/officeDocument/2006/relationships/oleObject" Target="file:///\\ED\DATA\USERS\TRENDON\Projects\PBS\2009%20data%20summary.xls" TargetMode="External"/><Relationship Id="rId1" Type="http://schemas.openxmlformats.org/officeDocument/2006/relationships/themeOverride" Target="../theme/themeOverride10.xml"/></Relationships>
</file>

<file path=ppt/charts/_rels/chart16.xml.rels><?xml version="1.0" encoding="UTF-8" standalone="yes"?>
<Relationships xmlns="http://schemas.openxmlformats.org/package/2006/relationships"><Relationship Id="rId2" Type="http://schemas.openxmlformats.org/officeDocument/2006/relationships/oleObject" Target="file:///\\ED\DATA\USERS\TRENDON\Projects\PBS\2009%20data%20summary.xls" TargetMode="External"/><Relationship Id="rId1" Type="http://schemas.openxmlformats.org/officeDocument/2006/relationships/themeOverride" Target="../theme/themeOverride11.xml"/></Relationships>
</file>

<file path=ppt/charts/_rels/chart2.xml.rels><?xml version="1.0" encoding="UTF-8" standalone="yes"?>
<Relationships xmlns="http://schemas.openxmlformats.org/package/2006/relationships"><Relationship Id="rId2" Type="http://schemas.openxmlformats.org/officeDocument/2006/relationships/oleObject" Target="file:///\\ED\DATA\USERS\TRENDON\Projects\PBS\2009%20data%20summary.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ED\DATA\USERS\TRENDON\Projects\PBS\2009%20data%20summary.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D\DATA\USERS\TRENDON\Projects\PBS\2009%20data%20summary.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D\DATA\USERS\TRENDON\Projects\PBS\2009%20data%20summary.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D\DATA\USERS\TRENDON\Projects\PBS\2009%20data%20summary.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D\DATA\USERS\TRENDON\Projects\PBS\2009%20data%20summary.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D\DATA\USERS\TRENDON\Projects\PBS\2009%20data%20summary.xls" TargetMode="Externa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ED\DATA\USERS\TRENDON\Projects\PBS\2009%20data%20summary.xls"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0.10602264477578649"/>
          <c:y val="2.9961841308297994E-2"/>
          <c:w val="0.75445149217459073"/>
          <c:h val="0.8499957601453666"/>
        </c:manualLayout>
      </c:layout>
      <c:barChart>
        <c:barDir val="col"/>
        <c:grouping val="clustered"/>
        <c:ser>
          <c:idx val="0"/>
          <c:order val="0"/>
          <c:tx>
            <c:strRef>
              <c:f>Benchmarks!$C$2</c:f>
              <c:strCache>
                <c:ptCount val="1"/>
                <c:pt idx="0">
                  <c:v>Fall </c:v>
                </c:pt>
              </c:strCache>
            </c:strRef>
          </c:tx>
          <c:spPr>
            <a:solidFill>
              <a:srgbClr val="F79646">
                <a:lumMod val="75000"/>
              </a:srgbClr>
            </a:solidFill>
          </c:spPr>
          <c:cat>
            <c:strRef>
              <c:f>Benchmarks!$B$3:$B$7</c:f>
              <c:strCache>
                <c:ptCount val="5"/>
                <c:pt idx="0">
                  <c:v>Cohort 1/Yr1</c:v>
                </c:pt>
                <c:pt idx="1">
                  <c:v>Cohort 1/Yr 2</c:v>
                </c:pt>
                <c:pt idx="2">
                  <c:v>Cohort 2/Yr 1</c:v>
                </c:pt>
                <c:pt idx="3">
                  <c:v>Cohort 2/Yr 2</c:v>
                </c:pt>
                <c:pt idx="4">
                  <c:v>Cohort 3/Yr 1</c:v>
                </c:pt>
              </c:strCache>
            </c:strRef>
          </c:cat>
          <c:val>
            <c:numRef>
              <c:f>Benchmarks!$C$3:$C$7</c:f>
              <c:numCache>
                <c:formatCode>0.00</c:formatCode>
                <c:ptCount val="5"/>
                <c:pt idx="0">
                  <c:v>78.8</c:v>
                </c:pt>
                <c:pt idx="1">
                  <c:v>94.4</c:v>
                </c:pt>
                <c:pt idx="2">
                  <c:v>60.666666666666622</c:v>
                </c:pt>
                <c:pt idx="3">
                  <c:v>95.2</c:v>
                </c:pt>
                <c:pt idx="4">
                  <c:v>63.4</c:v>
                </c:pt>
              </c:numCache>
            </c:numRef>
          </c:val>
        </c:ser>
        <c:ser>
          <c:idx val="1"/>
          <c:order val="1"/>
          <c:tx>
            <c:strRef>
              <c:f>Benchmarks!$D$2</c:f>
              <c:strCache>
                <c:ptCount val="1"/>
                <c:pt idx="0">
                  <c:v>Spring </c:v>
                </c:pt>
              </c:strCache>
            </c:strRef>
          </c:tx>
          <c:spPr>
            <a:solidFill>
              <a:srgbClr val="92D050"/>
            </a:solidFill>
          </c:spPr>
          <c:cat>
            <c:strRef>
              <c:f>Benchmarks!$B$3:$B$7</c:f>
              <c:strCache>
                <c:ptCount val="5"/>
                <c:pt idx="0">
                  <c:v>Cohort 1/Yr1</c:v>
                </c:pt>
                <c:pt idx="1">
                  <c:v>Cohort 1/Yr 2</c:v>
                </c:pt>
                <c:pt idx="2">
                  <c:v>Cohort 2/Yr 1</c:v>
                </c:pt>
                <c:pt idx="3">
                  <c:v>Cohort 2/Yr 2</c:v>
                </c:pt>
                <c:pt idx="4">
                  <c:v>Cohort 3/Yr 1</c:v>
                </c:pt>
              </c:strCache>
            </c:strRef>
          </c:cat>
          <c:val>
            <c:numRef>
              <c:f>Benchmarks!$D$3:$D$7</c:f>
              <c:numCache>
                <c:formatCode>0.00</c:formatCode>
                <c:ptCount val="5"/>
                <c:pt idx="0">
                  <c:v>88.4</c:v>
                </c:pt>
                <c:pt idx="1">
                  <c:v>103.77777777777769</c:v>
                </c:pt>
                <c:pt idx="2">
                  <c:v>88.888888888888715</c:v>
                </c:pt>
                <c:pt idx="3">
                  <c:v>99.6</c:v>
                </c:pt>
                <c:pt idx="4">
                  <c:v>92.8</c:v>
                </c:pt>
              </c:numCache>
            </c:numRef>
          </c:val>
        </c:ser>
        <c:axId val="75079680"/>
        <c:axId val="75082752"/>
      </c:barChart>
      <c:catAx>
        <c:axId val="75079680"/>
        <c:scaling>
          <c:orientation val="minMax"/>
        </c:scaling>
        <c:axPos val="b"/>
        <c:numFmt formatCode="General" sourceLinked="1"/>
        <c:tickLblPos val="nextTo"/>
        <c:txPr>
          <a:bodyPr/>
          <a:lstStyle/>
          <a:p>
            <a:pPr>
              <a:defRPr sz="1600" b="0" i="0" baseline="0"/>
            </a:pPr>
            <a:endParaRPr lang="en-US"/>
          </a:p>
        </c:txPr>
        <c:crossAx val="75082752"/>
        <c:crosses val="autoZero"/>
        <c:auto val="1"/>
        <c:lblAlgn val="ctr"/>
        <c:lblOffset val="100"/>
      </c:catAx>
      <c:valAx>
        <c:axId val="75082752"/>
        <c:scaling>
          <c:orientation val="minMax"/>
          <c:max val="130"/>
          <c:min val="35"/>
        </c:scaling>
        <c:axPos val="l"/>
        <c:majorGridlines/>
        <c:title>
          <c:tx>
            <c:rich>
              <a:bodyPr rot="-5400000" vert="horz"/>
              <a:lstStyle/>
              <a:p>
                <a:pPr>
                  <a:defRPr/>
                </a:pPr>
                <a:r>
                  <a:rPr lang="en-US"/>
                  <a:t>Average Score</a:t>
                </a:r>
              </a:p>
            </c:rich>
          </c:tx>
          <c:layout/>
        </c:title>
        <c:numFmt formatCode="0" sourceLinked="0"/>
        <c:tickLblPos val="nextTo"/>
        <c:txPr>
          <a:bodyPr/>
          <a:lstStyle/>
          <a:p>
            <a:pPr>
              <a:defRPr b="1" i="0" baseline="0"/>
            </a:pPr>
            <a:endParaRPr lang="en-US"/>
          </a:p>
        </c:txPr>
        <c:crossAx val="75079680"/>
        <c:crosses val="autoZero"/>
        <c:crossBetween val="between"/>
        <c:majorUnit val="5"/>
      </c:valAx>
    </c:plotArea>
    <c:legend>
      <c:legendPos val="r"/>
      <c:legendEntry>
        <c:idx val="0"/>
        <c:txPr>
          <a:bodyPr/>
          <a:lstStyle/>
          <a:p>
            <a:pPr>
              <a:defRPr sz="1800"/>
            </a:pPr>
            <a:endParaRPr lang="en-US"/>
          </a:p>
        </c:txPr>
      </c:legendEntry>
      <c:legendEntry>
        <c:idx val="1"/>
        <c:txPr>
          <a:bodyPr/>
          <a:lstStyle/>
          <a:p>
            <a:pPr>
              <a:defRPr sz="1600"/>
            </a:pPr>
            <a:endParaRPr lang="en-US"/>
          </a:p>
        </c:txPr>
      </c:legendEntry>
      <c:layout>
        <c:manualLayout>
          <c:xMode val="edge"/>
          <c:yMode val="edge"/>
          <c:x val="0.87781921357052717"/>
          <c:y val="0.18411609125782377"/>
          <c:w val="0.12218078642947409"/>
          <c:h val="0.36985947910357403"/>
        </c:manualLayout>
      </c:layout>
      <c:spPr>
        <a:solidFill>
          <a:schemeClr val="bg1"/>
        </a:solidFill>
      </c:spPr>
    </c:legend>
    <c:plotVisOnly val="1"/>
  </c:chart>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col"/>
        <c:grouping val="clustered"/>
        <c:ser>
          <c:idx val="0"/>
          <c:order val="0"/>
          <c:tx>
            <c:strRef>
              <c:f>SSRS!$A$5</c:f>
              <c:strCache>
                <c:ptCount val="1"/>
                <c:pt idx="0">
                  <c:v>SS Mean-Pre</c:v>
                </c:pt>
              </c:strCache>
            </c:strRef>
          </c:tx>
          <c:spPr>
            <a:ln>
              <a:solidFill>
                <a:sysClr val="windowText" lastClr="000000"/>
              </a:solidFill>
            </a:ln>
          </c:spPr>
          <c:dLbls>
            <c:dLbl>
              <c:idx val="0"/>
              <c:layout>
                <c:manualLayout>
                  <c:x val="-6.8027210884353817E-3"/>
                  <c:y val="-5.4644808743168835E-3"/>
                </c:manualLayout>
              </c:layout>
              <c:showVal val="1"/>
            </c:dLbl>
            <c:dLbl>
              <c:idx val="1"/>
              <c:layout>
                <c:manualLayout>
                  <c:x val="-8.5034013605442358E-3"/>
                  <c:y val="-5.4644808743169355E-3"/>
                </c:manualLayout>
              </c:layout>
              <c:showVal val="1"/>
            </c:dLbl>
            <c:dLbl>
              <c:idx val="2"/>
              <c:layout>
                <c:manualLayout>
                  <c:x val="-5.1020408163265285E-3"/>
                  <c:y val="0"/>
                </c:manualLayout>
              </c:layout>
              <c:showVal val="1"/>
            </c:dLbl>
            <c:spPr>
              <a:solidFill>
                <a:sysClr val="window" lastClr="FFFFFF"/>
              </a:solidFill>
            </c:spPr>
            <c:txPr>
              <a:bodyPr/>
              <a:lstStyle/>
              <a:p>
                <a:pPr>
                  <a:defRPr sz="1400"/>
                </a:pPr>
                <a:endParaRPr lang="en-US"/>
              </a:p>
            </c:txPr>
            <c:showVal val="1"/>
          </c:dLbls>
          <c:cat>
            <c:strRef>
              <c:f>(SSRS!$C$4,SSRS!$E$4)</c:f>
              <c:strCache>
                <c:ptCount val="2"/>
                <c:pt idx="0">
                  <c:v>Cohort 1, Yr 2</c:v>
                </c:pt>
                <c:pt idx="1">
                  <c:v>Cohort 2, Yr 2</c:v>
                </c:pt>
              </c:strCache>
            </c:strRef>
          </c:cat>
          <c:val>
            <c:numRef>
              <c:f>(SSRS!$C$5,SSRS!$E$5)</c:f>
              <c:numCache>
                <c:formatCode>0.00</c:formatCode>
                <c:ptCount val="2"/>
                <c:pt idx="0">
                  <c:v>93.990000000000023</c:v>
                </c:pt>
                <c:pt idx="1">
                  <c:v>99.225000000000009</c:v>
                </c:pt>
              </c:numCache>
            </c:numRef>
          </c:val>
        </c:ser>
        <c:ser>
          <c:idx val="1"/>
          <c:order val="1"/>
          <c:tx>
            <c:strRef>
              <c:f>SSRS!$A$6</c:f>
              <c:strCache>
                <c:ptCount val="1"/>
                <c:pt idx="0">
                  <c:v>SS Mean-Post</c:v>
                </c:pt>
              </c:strCache>
            </c:strRef>
          </c:tx>
          <c:dLbls>
            <c:spPr>
              <a:solidFill>
                <a:sysClr val="window" lastClr="FFFFFF"/>
              </a:solidFill>
            </c:spPr>
            <c:txPr>
              <a:bodyPr/>
              <a:lstStyle/>
              <a:p>
                <a:pPr>
                  <a:defRPr sz="1400"/>
                </a:pPr>
                <a:endParaRPr lang="en-US"/>
              </a:p>
            </c:txPr>
            <c:showVal val="1"/>
          </c:dLbls>
          <c:cat>
            <c:strRef>
              <c:f>(SSRS!$C$4,SSRS!$E$4)</c:f>
              <c:strCache>
                <c:ptCount val="2"/>
                <c:pt idx="0">
                  <c:v>Cohort 1, Yr 2</c:v>
                </c:pt>
                <c:pt idx="1">
                  <c:v>Cohort 2, Yr 2</c:v>
                </c:pt>
              </c:strCache>
            </c:strRef>
          </c:cat>
          <c:val>
            <c:numRef>
              <c:f>(SSRS!$C$6,SSRS!$E$6)</c:f>
              <c:numCache>
                <c:formatCode>0.00</c:formatCode>
                <c:ptCount val="2"/>
                <c:pt idx="0">
                  <c:v>101.19</c:v>
                </c:pt>
                <c:pt idx="1">
                  <c:v>100.566</c:v>
                </c:pt>
              </c:numCache>
            </c:numRef>
          </c:val>
        </c:ser>
        <c:axId val="82014592"/>
        <c:axId val="82016128"/>
      </c:barChart>
      <c:catAx>
        <c:axId val="82014592"/>
        <c:scaling>
          <c:orientation val="minMax"/>
        </c:scaling>
        <c:axPos val="b"/>
        <c:numFmt formatCode="General" sourceLinked="1"/>
        <c:tickLblPos val="nextTo"/>
        <c:txPr>
          <a:bodyPr/>
          <a:lstStyle/>
          <a:p>
            <a:pPr>
              <a:defRPr sz="1400"/>
            </a:pPr>
            <a:endParaRPr lang="en-US"/>
          </a:p>
        </c:txPr>
        <c:crossAx val="82016128"/>
        <c:crosses val="autoZero"/>
        <c:auto val="1"/>
        <c:lblAlgn val="ctr"/>
        <c:lblOffset val="100"/>
      </c:catAx>
      <c:valAx>
        <c:axId val="82016128"/>
        <c:scaling>
          <c:orientation val="minMax"/>
          <c:max val="104"/>
          <c:min val="70"/>
        </c:scaling>
        <c:axPos val="l"/>
        <c:majorGridlines/>
        <c:numFmt formatCode="0.00" sourceLinked="1"/>
        <c:tickLblPos val="nextTo"/>
        <c:crossAx val="82014592"/>
        <c:crosses val="autoZero"/>
        <c:crossBetween val="between"/>
      </c:valAx>
    </c:plotArea>
    <c:legend>
      <c:legendPos val="r"/>
    </c:legend>
    <c:plotVisOnly val="1"/>
  </c:chart>
  <c:txPr>
    <a:bodyPr/>
    <a:lstStyle/>
    <a:p>
      <a:pPr>
        <a:defRPr sz="1800"/>
      </a:pPr>
      <a:endParaRPr lang="en-US"/>
    </a:p>
  </c:txPr>
  <c:externalData r:id="rId2"/>
  <c:userShapes r:id="rId3"/>
</c:chartSpace>
</file>

<file path=ppt/charts/chart1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col"/>
        <c:grouping val="clustered"/>
        <c:ser>
          <c:idx val="0"/>
          <c:order val="0"/>
          <c:tx>
            <c:strRef>
              <c:f>SSRS!$A$13</c:f>
              <c:strCache>
                <c:ptCount val="1"/>
                <c:pt idx="0">
                  <c:v>PB Mean-Pre</c:v>
                </c:pt>
              </c:strCache>
            </c:strRef>
          </c:tx>
          <c:spPr>
            <a:ln>
              <a:solidFill>
                <a:sysClr val="windowText" lastClr="000000"/>
              </a:solidFill>
            </a:ln>
          </c:spPr>
          <c:dLbls>
            <c:dLbl>
              <c:idx val="0"/>
              <c:layout>
                <c:manualLayout>
                  <c:x val="-6.8027210884353817E-3"/>
                  <c:y val="-5.4644808743168835E-3"/>
                </c:manualLayout>
              </c:layout>
              <c:showVal val="1"/>
            </c:dLbl>
            <c:dLbl>
              <c:idx val="1"/>
              <c:layout>
                <c:manualLayout>
                  <c:x val="-8.5034013605442358E-3"/>
                  <c:y val="-5.4644808743169355E-3"/>
                </c:manualLayout>
              </c:layout>
              <c:showVal val="1"/>
            </c:dLbl>
            <c:dLbl>
              <c:idx val="2"/>
              <c:layout>
                <c:manualLayout>
                  <c:x val="-5.1020408163265285E-3"/>
                  <c:y val="0"/>
                </c:manualLayout>
              </c:layout>
              <c:showVal val="1"/>
            </c:dLbl>
            <c:spPr>
              <a:solidFill>
                <a:sysClr val="window" lastClr="FFFFFF"/>
              </a:solidFill>
            </c:spPr>
            <c:txPr>
              <a:bodyPr/>
              <a:lstStyle/>
              <a:p>
                <a:pPr>
                  <a:defRPr sz="1400"/>
                </a:pPr>
                <a:endParaRPr lang="en-US"/>
              </a:p>
            </c:txPr>
            <c:showVal val="1"/>
          </c:dLbls>
          <c:cat>
            <c:strRef>
              <c:f>(SSRS!$B$4,SSRS!$D$4,SSRS!$F$4)</c:f>
              <c:strCache>
                <c:ptCount val="3"/>
                <c:pt idx="0">
                  <c:v>Cohort 1, Yr 1</c:v>
                </c:pt>
                <c:pt idx="1">
                  <c:v>Cohort 2, Yr 1</c:v>
                </c:pt>
                <c:pt idx="2">
                  <c:v>Cohort 3, Yr 1</c:v>
                </c:pt>
              </c:strCache>
            </c:strRef>
          </c:cat>
          <c:val>
            <c:numRef>
              <c:f>(SSRS!$B$13,SSRS!$D$13,SSRS!$F$13)</c:f>
              <c:numCache>
                <c:formatCode>0.00</c:formatCode>
                <c:ptCount val="3"/>
                <c:pt idx="0" formatCode="General">
                  <c:v>100.6</c:v>
                </c:pt>
                <c:pt idx="1">
                  <c:v>101.61428571428571</c:v>
                </c:pt>
                <c:pt idx="2" formatCode="General">
                  <c:v>98.81</c:v>
                </c:pt>
              </c:numCache>
            </c:numRef>
          </c:val>
        </c:ser>
        <c:ser>
          <c:idx val="1"/>
          <c:order val="1"/>
          <c:tx>
            <c:strRef>
              <c:f>SSRS!$A$14</c:f>
              <c:strCache>
                <c:ptCount val="1"/>
                <c:pt idx="0">
                  <c:v>PB Mean-Post</c:v>
                </c:pt>
              </c:strCache>
            </c:strRef>
          </c:tx>
          <c:dLbls>
            <c:spPr>
              <a:solidFill>
                <a:sysClr val="window" lastClr="FFFFFF"/>
              </a:solidFill>
            </c:spPr>
            <c:txPr>
              <a:bodyPr/>
              <a:lstStyle/>
              <a:p>
                <a:pPr>
                  <a:defRPr sz="1400"/>
                </a:pPr>
                <a:endParaRPr lang="en-US"/>
              </a:p>
            </c:txPr>
            <c:showVal val="1"/>
          </c:dLbls>
          <c:cat>
            <c:strRef>
              <c:f>(SSRS!$B$4,SSRS!$D$4,SSRS!$F$4)</c:f>
              <c:strCache>
                <c:ptCount val="3"/>
                <c:pt idx="0">
                  <c:v>Cohort 1, Yr 1</c:v>
                </c:pt>
                <c:pt idx="1">
                  <c:v>Cohort 2, Yr 1</c:v>
                </c:pt>
                <c:pt idx="2">
                  <c:v>Cohort 3, Yr 1</c:v>
                </c:pt>
              </c:strCache>
            </c:strRef>
          </c:cat>
          <c:val>
            <c:numRef>
              <c:f>(SSRS!$B$14,SSRS!$D$14,SSRS!$F$14)</c:f>
              <c:numCache>
                <c:formatCode>0.00</c:formatCode>
                <c:ptCount val="3"/>
                <c:pt idx="0" formatCode="General">
                  <c:v>99.16</c:v>
                </c:pt>
                <c:pt idx="1">
                  <c:v>101.85714285714285</c:v>
                </c:pt>
                <c:pt idx="2">
                  <c:v>98.387500000000003</c:v>
                </c:pt>
              </c:numCache>
            </c:numRef>
          </c:val>
        </c:ser>
        <c:axId val="81979648"/>
        <c:axId val="82124800"/>
      </c:barChart>
      <c:catAx>
        <c:axId val="81979648"/>
        <c:scaling>
          <c:orientation val="minMax"/>
        </c:scaling>
        <c:axPos val="b"/>
        <c:numFmt formatCode="General" sourceLinked="1"/>
        <c:tickLblPos val="nextTo"/>
        <c:txPr>
          <a:bodyPr/>
          <a:lstStyle/>
          <a:p>
            <a:pPr>
              <a:defRPr sz="1400"/>
            </a:pPr>
            <a:endParaRPr lang="en-US"/>
          </a:p>
        </c:txPr>
        <c:crossAx val="82124800"/>
        <c:crosses val="autoZero"/>
        <c:auto val="1"/>
        <c:lblAlgn val="ctr"/>
        <c:lblOffset val="100"/>
      </c:catAx>
      <c:valAx>
        <c:axId val="82124800"/>
        <c:scaling>
          <c:orientation val="minMax"/>
          <c:max val="104"/>
          <c:min val="70"/>
        </c:scaling>
        <c:axPos val="l"/>
        <c:majorGridlines/>
        <c:numFmt formatCode="General" sourceLinked="1"/>
        <c:tickLblPos val="nextTo"/>
        <c:crossAx val="81979648"/>
        <c:crosses val="autoZero"/>
        <c:crossBetween val="between"/>
      </c:valAx>
    </c:plotArea>
    <c:legend>
      <c:legendPos val="r"/>
    </c:legend>
    <c:plotVisOnly val="1"/>
  </c:chart>
  <c:txPr>
    <a:bodyPr/>
    <a:lstStyle/>
    <a:p>
      <a:pPr>
        <a:defRPr sz="1800"/>
      </a:pPr>
      <a:endParaRPr lang="en-US"/>
    </a:p>
  </c:tx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col"/>
        <c:grouping val="clustered"/>
        <c:ser>
          <c:idx val="0"/>
          <c:order val="0"/>
          <c:tx>
            <c:strRef>
              <c:f>SSRS!$A$13</c:f>
              <c:strCache>
                <c:ptCount val="1"/>
                <c:pt idx="0">
                  <c:v>PB Mean-Pre</c:v>
                </c:pt>
              </c:strCache>
            </c:strRef>
          </c:tx>
          <c:spPr>
            <a:ln>
              <a:solidFill>
                <a:sysClr val="windowText" lastClr="000000"/>
              </a:solidFill>
            </a:ln>
          </c:spPr>
          <c:dLbls>
            <c:dLbl>
              <c:idx val="0"/>
              <c:layout>
                <c:manualLayout>
                  <c:x val="-6.8027210884353834E-3"/>
                  <c:y val="-5.4644808743168818E-3"/>
                </c:manualLayout>
              </c:layout>
              <c:showVal val="1"/>
            </c:dLbl>
            <c:dLbl>
              <c:idx val="1"/>
              <c:layout>
                <c:manualLayout>
                  <c:x val="-8.5034013605442393E-3"/>
                  <c:y val="-5.4644808743169355E-3"/>
                </c:manualLayout>
              </c:layout>
              <c:showVal val="1"/>
            </c:dLbl>
            <c:dLbl>
              <c:idx val="2"/>
              <c:layout>
                <c:manualLayout>
                  <c:x val="-5.1020408163265285E-3"/>
                  <c:y val="0"/>
                </c:manualLayout>
              </c:layout>
              <c:showVal val="1"/>
            </c:dLbl>
            <c:spPr>
              <a:solidFill>
                <a:sysClr val="window" lastClr="FFFFFF"/>
              </a:solidFill>
            </c:spPr>
            <c:txPr>
              <a:bodyPr/>
              <a:lstStyle/>
              <a:p>
                <a:pPr>
                  <a:defRPr sz="1400"/>
                </a:pPr>
                <a:endParaRPr lang="en-US"/>
              </a:p>
            </c:txPr>
            <c:showVal val="1"/>
          </c:dLbls>
          <c:cat>
            <c:strRef>
              <c:f>(SSRS!$C$4,SSRS!$E$4)</c:f>
              <c:strCache>
                <c:ptCount val="2"/>
                <c:pt idx="0">
                  <c:v>Cohort 1, Yr 2</c:v>
                </c:pt>
                <c:pt idx="1">
                  <c:v>Cohort 2, Yr 2</c:v>
                </c:pt>
              </c:strCache>
            </c:strRef>
          </c:cat>
          <c:val>
            <c:numRef>
              <c:f>(SSRS!$C$13,SSRS!$E$13)</c:f>
              <c:numCache>
                <c:formatCode>0.00</c:formatCode>
                <c:ptCount val="2"/>
                <c:pt idx="0" formatCode="General">
                  <c:v>99.410000000000025</c:v>
                </c:pt>
                <c:pt idx="1">
                  <c:v>99.262500000000017</c:v>
                </c:pt>
              </c:numCache>
            </c:numRef>
          </c:val>
        </c:ser>
        <c:ser>
          <c:idx val="1"/>
          <c:order val="1"/>
          <c:tx>
            <c:strRef>
              <c:f>SSRS!$A$14</c:f>
              <c:strCache>
                <c:ptCount val="1"/>
                <c:pt idx="0">
                  <c:v>PB Mean-Post</c:v>
                </c:pt>
              </c:strCache>
            </c:strRef>
          </c:tx>
          <c:dLbls>
            <c:spPr>
              <a:solidFill>
                <a:sysClr val="window" lastClr="FFFFFF"/>
              </a:solidFill>
            </c:spPr>
            <c:txPr>
              <a:bodyPr/>
              <a:lstStyle/>
              <a:p>
                <a:pPr>
                  <a:defRPr sz="1400"/>
                </a:pPr>
                <a:endParaRPr lang="en-US"/>
              </a:p>
            </c:txPr>
            <c:showVal val="1"/>
          </c:dLbls>
          <c:cat>
            <c:strRef>
              <c:f>(SSRS!$C$4,SSRS!$E$4)</c:f>
              <c:strCache>
                <c:ptCount val="2"/>
                <c:pt idx="0">
                  <c:v>Cohort 1, Yr 2</c:v>
                </c:pt>
                <c:pt idx="1">
                  <c:v>Cohort 2, Yr 2</c:v>
                </c:pt>
              </c:strCache>
            </c:strRef>
          </c:cat>
          <c:val>
            <c:numRef>
              <c:f>(SSRS!$C$14,SSRS!$E$14)</c:f>
              <c:numCache>
                <c:formatCode>0.00</c:formatCode>
                <c:ptCount val="2"/>
                <c:pt idx="0" formatCode="General">
                  <c:v>100.34</c:v>
                </c:pt>
                <c:pt idx="1">
                  <c:v>102.61666666666667</c:v>
                </c:pt>
              </c:numCache>
            </c:numRef>
          </c:val>
        </c:ser>
        <c:axId val="82229504"/>
        <c:axId val="82231296"/>
      </c:barChart>
      <c:catAx>
        <c:axId val="82229504"/>
        <c:scaling>
          <c:orientation val="minMax"/>
        </c:scaling>
        <c:axPos val="b"/>
        <c:numFmt formatCode="General" sourceLinked="1"/>
        <c:tickLblPos val="nextTo"/>
        <c:txPr>
          <a:bodyPr/>
          <a:lstStyle/>
          <a:p>
            <a:pPr>
              <a:defRPr sz="1400"/>
            </a:pPr>
            <a:endParaRPr lang="en-US"/>
          </a:p>
        </c:txPr>
        <c:crossAx val="82231296"/>
        <c:crosses val="autoZero"/>
        <c:auto val="1"/>
        <c:lblAlgn val="ctr"/>
        <c:lblOffset val="100"/>
      </c:catAx>
      <c:valAx>
        <c:axId val="82231296"/>
        <c:scaling>
          <c:orientation val="minMax"/>
          <c:max val="104"/>
          <c:min val="70"/>
        </c:scaling>
        <c:axPos val="l"/>
        <c:majorGridlines/>
        <c:numFmt formatCode="General" sourceLinked="1"/>
        <c:tickLblPos val="nextTo"/>
        <c:crossAx val="82229504"/>
        <c:crosses val="autoZero"/>
        <c:crossBetween val="between"/>
      </c:valAx>
    </c:plotArea>
    <c:legend>
      <c:legendPos val="r"/>
    </c:legend>
    <c:plotVisOnly val="1"/>
  </c:chart>
  <c:txPr>
    <a:bodyPr/>
    <a:lstStyle/>
    <a:p>
      <a:pPr>
        <a:defRPr sz="1800"/>
      </a:pPr>
      <a:endParaRPr lang="en-US"/>
    </a:p>
  </c:tx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col"/>
        <c:grouping val="clustered"/>
        <c:ser>
          <c:idx val="0"/>
          <c:order val="0"/>
          <c:tx>
            <c:strRef>
              <c:f>SSRS!$A$7</c:f>
              <c:strCache>
                <c:ptCount val="1"/>
                <c:pt idx="0">
                  <c:v>SS At Risk%-Pre</c:v>
                </c:pt>
              </c:strCache>
            </c:strRef>
          </c:tx>
          <c:spPr>
            <a:ln>
              <a:solidFill>
                <a:sysClr val="windowText" lastClr="000000"/>
              </a:solidFill>
            </a:ln>
          </c:spPr>
          <c:dLbls>
            <c:dLbl>
              <c:idx val="0"/>
              <c:layout>
                <c:manualLayout>
                  <c:x val="-6.8027210884353834E-3"/>
                  <c:y val="-5.46448087431688E-3"/>
                </c:manualLayout>
              </c:layout>
              <c:showVal val="1"/>
            </c:dLbl>
            <c:dLbl>
              <c:idx val="1"/>
              <c:layout>
                <c:manualLayout>
                  <c:x val="-8.5034013605442445E-3"/>
                  <c:y val="-5.4644808743169355E-3"/>
                </c:manualLayout>
              </c:layout>
              <c:showVal val="1"/>
            </c:dLbl>
            <c:dLbl>
              <c:idx val="2"/>
              <c:layout>
                <c:manualLayout>
                  <c:x val="-5.1020408163265285E-3"/>
                  <c:y val="0"/>
                </c:manualLayout>
              </c:layout>
              <c:showVal val="1"/>
            </c:dLbl>
            <c:spPr>
              <a:solidFill>
                <a:sysClr val="window" lastClr="FFFFFF"/>
              </a:solidFill>
            </c:spPr>
            <c:txPr>
              <a:bodyPr/>
              <a:lstStyle/>
              <a:p>
                <a:pPr>
                  <a:defRPr sz="1400"/>
                </a:pPr>
                <a:endParaRPr lang="en-US"/>
              </a:p>
            </c:txPr>
            <c:showVal val="1"/>
          </c:dLbls>
          <c:cat>
            <c:strRef>
              <c:f>SSRS!$B$4:$F$4</c:f>
              <c:strCache>
                <c:ptCount val="5"/>
                <c:pt idx="0">
                  <c:v>Cohort 1, Yr 1</c:v>
                </c:pt>
                <c:pt idx="1">
                  <c:v>Cohort 1, Yr 2</c:v>
                </c:pt>
                <c:pt idx="2">
                  <c:v>Cohort 2, Yr 1</c:v>
                </c:pt>
                <c:pt idx="3">
                  <c:v>Cohort 2, Yr 2</c:v>
                </c:pt>
                <c:pt idx="4">
                  <c:v>Cohort 3, Yr 1</c:v>
                </c:pt>
              </c:strCache>
            </c:strRef>
          </c:cat>
          <c:val>
            <c:numRef>
              <c:f>SSRS!$B$7:$F$7</c:f>
              <c:numCache>
                <c:formatCode>0.0%</c:formatCode>
                <c:ptCount val="5"/>
                <c:pt idx="0">
                  <c:v>7.6171874999999986E-2</c:v>
                </c:pt>
                <c:pt idx="1">
                  <c:v>9.8870056497175146E-2</c:v>
                </c:pt>
                <c:pt idx="2">
                  <c:v>0.10859728506787338</c:v>
                </c:pt>
                <c:pt idx="3">
                  <c:v>9.0551181102362266E-2</c:v>
                </c:pt>
                <c:pt idx="4">
                  <c:v>9.2165898617511524E-2</c:v>
                </c:pt>
              </c:numCache>
            </c:numRef>
          </c:val>
        </c:ser>
        <c:ser>
          <c:idx val="1"/>
          <c:order val="1"/>
          <c:tx>
            <c:strRef>
              <c:f>SSRS!$A$8</c:f>
              <c:strCache>
                <c:ptCount val="1"/>
                <c:pt idx="0">
                  <c:v>SS At Risk%-Post</c:v>
                </c:pt>
              </c:strCache>
            </c:strRef>
          </c:tx>
          <c:dLbls>
            <c:spPr>
              <a:solidFill>
                <a:sysClr val="window" lastClr="FFFFFF"/>
              </a:solidFill>
            </c:spPr>
            <c:txPr>
              <a:bodyPr/>
              <a:lstStyle/>
              <a:p>
                <a:pPr>
                  <a:defRPr sz="1400"/>
                </a:pPr>
                <a:endParaRPr lang="en-US"/>
              </a:p>
            </c:txPr>
            <c:showVal val="1"/>
          </c:dLbls>
          <c:cat>
            <c:strRef>
              <c:f>SSRS!$B$4:$F$4</c:f>
              <c:strCache>
                <c:ptCount val="5"/>
                <c:pt idx="0">
                  <c:v>Cohort 1, Yr 1</c:v>
                </c:pt>
                <c:pt idx="1">
                  <c:v>Cohort 1, Yr 2</c:v>
                </c:pt>
                <c:pt idx="2">
                  <c:v>Cohort 2, Yr 1</c:v>
                </c:pt>
                <c:pt idx="3">
                  <c:v>Cohort 2, Yr 2</c:v>
                </c:pt>
                <c:pt idx="4">
                  <c:v>Cohort 3, Yr 1</c:v>
                </c:pt>
              </c:strCache>
            </c:strRef>
          </c:cat>
          <c:val>
            <c:numRef>
              <c:f>SSRS!$B$8:$F$8</c:f>
              <c:numCache>
                <c:formatCode>0.0%</c:formatCode>
                <c:ptCount val="5"/>
                <c:pt idx="0">
                  <c:v>5.0420168067226885E-2</c:v>
                </c:pt>
                <c:pt idx="1">
                  <c:v>6.497175141242939E-2</c:v>
                </c:pt>
                <c:pt idx="2">
                  <c:v>3.6199095022624458E-2</c:v>
                </c:pt>
                <c:pt idx="3">
                  <c:v>5.3691275167785227E-2</c:v>
                </c:pt>
                <c:pt idx="4">
                  <c:v>6.25E-2</c:v>
                </c:pt>
              </c:numCache>
            </c:numRef>
          </c:val>
        </c:ser>
        <c:axId val="82297984"/>
        <c:axId val="82299520"/>
      </c:barChart>
      <c:catAx>
        <c:axId val="82297984"/>
        <c:scaling>
          <c:orientation val="minMax"/>
        </c:scaling>
        <c:axPos val="b"/>
        <c:numFmt formatCode="General" sourceLinked="1"/>
        <c:tickLblPos val="nextTo"/>
        <c:txPr>
          <a:bodyPr/>
          <a:lstStyle/>
          <a:p>
            <a:pPr>
              <a:defRPr sz="1400"/>
            </a:pPr>
            <a:endParaRPr lang="en-US"/>
          </a:p>
        </c:txPr>
        <c:crossAx val="82299520"/>
        <c:crosses val="autoZero"/>
        <c:auto val="1"/>
        <c:lblAlgn val="ctr"/>
        <c:lblOffset val="100"/>
      </c:catAx>
      <c:valAx>
        <c:axId val="82299520"/>
        <c:scaling>
          <c:orientation val="minMax"/>
        </c:scaling>
        <c:axPos val="l"/>
        <c:majorGridlines/>
        <c:numFmt formatCode="0.0%" sourceLinked="1"/>
        <c:tickLblPos val="nextTo"/>
        <c:crossAx val="82297984"/>
        <c:crosses val="autoZero"/>
        <c:crossBetween val="between"/>
      </c:valAx>
    </c:plotArea>
    <c:legend>
      <c:legendPos val="r"/>
      <c:txPr>
        <a:bodyPr/>
        <a:lstStyle/>
        <a:p>
          <a:pPr>
            <a:defRPr sz="1400"/>
          </a:pPr>
          <a:endParaRPr lang="en-US"/>
        </a:p>
      </c:txPr>
    </c:legend>
    <c:plotVisOnly val="1"/>
  </c:chart>
  <c:txPr>
    <a:bodyPr/>
    <a:lstStyle/>
    <a:p>
      <a:pPr>
        <a:defRPr sz="1800"/>
      </a:pPr>
      <a:endParaRPr lang="en-US"/>
    </a:p>
  </c:txPr>
  <c:externalData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col"/>
        <c:grouping val="clustered"/>
        <c:ser>
          <c:idx val="2"/>
          <c:order val="0"/>
          <c:tx>
            <c:strRef>
              <c:f>SSRS!$A$9</c:f>
              <c:strCache>
                <c:ptCount val="1"/>
                <c:pt idx="0">
                  <c:v>SS Sig t%-Pre</c:v>
                </c:pt>
              </c:strCache>
            </c:strRef>
          </c:tx>
          <c:spPr>
            <a:solidFill>
              <a:sysClr val="window" lastClr="FFFFFF">
                <a:lumMod val="50000"/>
              </a:sysClr>
            </a:solidFill>
          </c:spPr>
          <c:dLbls>
            <c:dLbl>
              <c:idx val="0"/>
              <c:layout>
                <c:manualLayout>
                  <c:x val="5.1020408163265285E-3"/>
                  <c:y val="-1.3661202185792349E-2"/>
                </c:manualLayout>
              </c:layout>
              <c:showVal val="1"/>
            </c:dLbl>
            <c:dLbl>
              <c:idx val="4"/>
              <c:layout>
                <c:manualLayout>
                  <c:x val="1.7006802721088441E-3"/>
                  <c:y val="-1.6393442622950821E-2"/>
                </c:manualLayout>
              </c:layout>
              <c:showVal val="1"/>
            </c:dLbl>
            <c:spPr>
              <a:solidFill>
                <a:sysClr val="window" lastClr="FFFFFF"/>
              </a:solidFill>
            </c:spPr>
            <c:showVal val="1"/>
          </c:dLbls>
          <c:cat>
            <c:strRef>
              <c:f>SSRS!$B$4:$F$4</c:f>
              <c:strCache>
                <c:ptCount val="5"/>
                <c:pt idx="0">
                  <c:v>Cohort 1, Yr 1</c:v>
                </c:pt>
                <c:pt idx="1">
                  <c:v>Cohort 1, Yr 2</c:v>
                </c:pt>
                <c:pt idx="2">
                  <c:v>Cohort 2, Yr 1</c:v>
                </c:pt>
                <c:pt idx="3">
                  <c:v>Cohort 2, Yr 2</c:v>
                </c:pt>
                <c:pt idx="4">
                  <c:v>Cohort 3, Yr 1</c:v>
                </c:pt>
              </c:strCache>
            </c:strRef>
          </c:cat>
          <c:val>
            <c:numRef>
              <c:f>SSRS!$B$9:$F$9</c:f>
              <c:numCache>
                <c:formatCode>0.0%</c:formatCode>
                <c:ptCount val="5"/>
                <c:pt idx="0">
                  <c:v>3.7109375000000028E-2</c:v>
                </c:pt>
                <c:pt idx="1">
                  <c:v>5.9322033898305149E-2</c:v>
                </c:pt>
                <c:pt idx="2">
                  <c:v>6.3348416289592771E-2</c:v>
                </c:pt>
                <c:pt idx="3">
                  <c:v>3.1496062992125991E-2</c:v>
                </c:pt>
                <c:pt idx="4">
                  <c:v>9.2165898617511521E-3</c:v>
                </c:pt>
              </c:numCache>
            </c:numRef>
          </c:val>
        </c:ser>
        <c:ser>
          <c:idx val="3"/>
          <c:order val="1"/>
          <c:tx>
            <c:strRef>
              <c:f>SSRS!$A$10</c:f>
              <c:strCache>
                <c:ptCount val="1"/>
                <c:pt idx="0">
                  <c:v>SS Sig t%-Post</c:v>
                </c:pt>
              </c:strCache>
            </c:strRef>
          </c:tx>
          <c:dLbls>
            <c:dLbl>
              <c:idx val="0"/>
              <c:layout>
                <c:manualLayout>
                  <c:x val="0"/>
                  <c:y val="6.8306010928961852E-2"/>
                </c:manualLayout>
              </c:layout>
              <c:showVal val="1"/>
            </c:dLbl>
            <c:dLbl>
              <c:idx val="2"/>
              <c:layout>
                <c:manualLayout>
                  <c:x val="-3.4013605442176909E-3"/>
                  <c:y val="-2.7322404371584678E-3"/>
                </c:manualLayout>
              </c:layout>
              <c:showVal val="1"/>
            </c:dLbl>
            <c:spPr>
              <a:solidFill>
                <a:sysClr val="window" lastClr="FFFFFF"/>
              </a:solidFill>
              <a:ln>
                <a:solidFill>
                  <a:sysClr val="windowText" lastClr="000000"/>
                </a:solidFill>
              </a:ln>
            </c:spPr>
            <c:txPr>
              <a:bodyPr/>
              <a:lstStyle/>
              <a:p>
                <a:pPr>
                  <a:defRPr sz="1200"/>
                </a:pPr>
                <a:endParaRPr lang="en-US"/>
              </a:p>
            </c:txPr>
            <c:showVal val="1"/>
          </c:dLbls>
          <c:cat>
            <c:strRef>
              <c:f>SSRS!$B$4:$F$4</c:f>
              <c:strCache>
                <c:ptCount val="5"/>
                <c:pt idx="0">
                  <c:v>Cohort 1, Yr 1</c:v>
                </c:pt>
                <c:pt idx="1">
                  <c:v>Cohort 1, Yr 2</c:v>
                </c:pt>
                <c:pt idx="2">
                  <c:v>Cohort 2, Yr 1</c:v>
                </c:pt>
                <c:pt idx="3">
                  <c:v>Cohort 2, Yr 2</c:v>
                </c:pt>
                <c:pt idx="4">
                  <c:v>Cohort 3, Yr 1</c:v>
                </c:pt>
              </c:strCache>
            </c:strRef>
          </c:cat>
          <c:val>
            <c:numRef>
              <c:f>SSRS!$B$10:$F$10</c:f>
              <c:numCache>
                <c:formatCode>0.0%</c:formatCode>
                <c:ptCount val="5"/>
                <c:pt idx="0">
                  <c:v>3.3613445378151259E-2</c:v>
                </c:pt>
                <c:pt idx="1">
                  <c:v>3.6723163841807911E-2</c:v>
                </c:pt>
                <c:pt idx="2">
                  <c:v>2.2624434389140267E-2</c:v>
                </c:pt>
                <c:pt idx="3">
                  <c:v>0</c:v>
                </c:pt>
                <c:pt idx="4">
                  <c:v>5.6818181818181872E-3</c:v>
                </c:pt>
              </c:numCache>
            </c:numRef>
          </c:val>
        </c:ser>
        <c:axId val="82362368"/>
        <c:axId val="82363904"/>
      </c:barChart>
      <c:catAx>
        <c:axId val="82362368"/>
        <c:scaling>
          <c:orientation val="minMax"/>
        </c:scaling>
        <c:axPos val="b"/>
        <c:numFmt formatCode="General" sourceLinked="1"/>
        <c:tickLblPos val="nextTo"/>
        <c:txPr>
          <a:bodyPr/>
          <a:lstStyle/>
          <a:p>
            <a:pPr>
              <a:defRPr sz="1400"/>
            </a:pPr>
            <a:endParaRPr lang="en-US"/>
          </a:p>
        </c:txPr>
        <c:crossAx val="82363904"/>
        <c:crosses val="autoZero"/>
        <c:auto val="1"/>
        <c:lblAlgn val="ctr"/>
        <c:lblOffset val="100"/>
      </c:catAx>
      <c:valAx>
        <c:axId val="82363904"/>
        <c:scaling>
          <c:orientation val="minMax"/>
        </c:scaling>
        <c:axPos val="l"/>
        <c:majorGridlines/>
        <c:numFmt formatCode="0.0%" sourceLinked="1"/>
        <c:tickLblPos val="nextTo"/>
        <c:crossAx val="82362368"/>
        <c:crosses val="autoZero"/>
        <c:crossBetween val="between"/>
      </c:valAx>
    </c:plotArea>
    <c:legend>
      <c:legendPos val="r"/>
      <c:txPr>
        <a:bodyPr/>
        <a:lstStyle/>
        <a:p>
          <a:pPr>
            <a:defRPr sz="1400"/>
          </a:pPr>
          <a:endParaRPr lang="en-US"/>
        </a:p>
      </c:txPr>
    </c:legend>
    <c:plotVisOnly val="1"/>
  </c:chart>
  <c:txPr>
    <a:bodyPr/>
    <a:lstStyle/>
    <a:p>
      <a:pPr>
        <a:defRPr sz="1800"/>
      </a:pPr>
      <a:endParaRPr lang="en-US"/>
    </a:p>
  </c:tx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col"/>
        <c:grouping val="clustered"/>
        <c:ser>
          <c:idx val="0"/>
          <c:order val="0"/>
          <c:tx>
            <c:strRef>
              <c:f>SSRS!$A$15</c:f>
              <c:strCache>
                <c:ptCount val="1"/>
                <c:pt idx="0">
                  <c:v>PB At Risk%-Pre</c:v>
                </c:pt>
              </c:strCache>
            </c:strRef>
          </c:tx>
          <c:spPr>
            <a:ln>
              <a:solidFill>
                <a:sysClr val="windowText" lastClr="000000"/>
              </a:solidFill>
            </a:ln>
          </c:spPr>
          <c:dLbls>
            <c:dLbl>
              <c:idx val="0"/>
              <c:layout>
                <c:manualLayout>
                  <c:x val="-6.8027210884353834E-3"/>
                  <c:y val="-5.4644808743168783E-3"/>
                </c:manualLayout>
              </c:layout>
              <c:showVal val="1"/>
            </c:dLbl>
            <c:dLbl>
              <c:idx val="1"/>
              <c:layout>
                <c:manualLayout>
                  <c:x val="-8.5034013605442479E-3"/>
                  <c:y val="-5.4644808743169355E-3"/>
                </c:manualLayout>
              </c:layout>
              <c:showVal val="1"/>
            </c:dLbl>
            <c:dLbl>
              <c:idx val="2"/>
              <c:layout>
                <c:manualLayout>
                  <c:x val="-5.1020408163265285E-3"/>
                  <c:y val="0"/>
                </c:manualLayout>
              </c:layout>
              <c:showVal val="1"/>
            </c:dLbl>
            <c:spPr>
              <a:solidFill>
                <a:sysClr val="window" lastClr="FFFFFF"/>
              </a:solidFill>
            </c:spPr>
            <c:txPr>
              <a:bodyPr/>
              <a:lstStyle/>
              <a:p>
                <a:pPr>
                  <a:defRPr sz="1400"/>
                </a:pPr>
                <a:endParaRPr lang="en-US"/>
              </a:p>
            </c:txPr>
            <c:showVal val="1"/>
          </c:dLbls>
          <c:cat>
            <c:strRef>
              <c:f>SSRS!$B$4:$F$4</c:f>
              <c:strCache>
                <c:ptCount val="5"/>
                <c:pt idx="0">
                  <c:v>Cohort 1, Yr 1</c:v>
                </c:pt>
                <c:pt idx="1">
                  <c:v>Cohort 1, Yr 2</c:v>
                </c:pt>
                <c:pt idx="2">
                  <c:v>Cohort 2, Yr 1</c:v>
                </c:pt>
                <c:pt idx="3">
                  <c:v>Cohort 2, Yr 2</c:v>
                </c:pt>
                <c:pt idx="4">
                  <c:v>Cohort 3, Yr 1</c:v>
                </c:pt>
              </c:strCache>
            </c:strRef>
          </c:cat>
          <c:val>
            <c:numRef>
              <c:f>SSRS!$B$15:$F$15</c:f>
              <c:numCache>
                <c:formatCode>0.0%</c:formatCode>
                <c:ptCount val="5"/>
                <c:pt idx="0">
                  <c:v>0.126953125</c:v>
                </c:pt>
                <c:pt idx="1">
                  <c:v>3.5207725580927496E-2</c:v>
                </c:pt>
                <c:pt idx="2">
                  <c:v>0.12217194570135752</c:v>
                </c:pt>
                <c:pt idx="3">
                  <c:v>0.11811023622047248</c:v>
                </c:pt>
                <c:pt idx="4">
                  <c:v>7.83410138248848E-2</c:v>
                </c:pt>
              </c:numCache>
            </c:numRef>
          </c:val>
        </c:ser>
        <c:ser>
          <c:idx val="1"/>
          <c:order val="1"/>
          <c:tx>
            <c:strRef>
              <c:f>SSRS!$A$16</c:f>
              <c:strCache>
                <c:ptCount val="1"/>
                <c:pt idx="0">
                  <c:v>PB At Risk%-Post</c:v>
                </c:pt>
              </c:strCache>
            </c:strRef>
          </c:tx>
          <c:dLbls>
            <c:spPr>
              <a:solidFill>
                <a:sysClr val="window" lastClr="FFFFFF"/>
              </a:solidFill>
            </c:spPr>
            <c:txPr>
              <a:bodyPr/>
              <a:lstStyle/>
              <a:p>
                <a:pPr>
                  <a:defRPr sz="1400"/>
                </a:pPr>
                <a:endParaRPr lang="en-US"/>
              </a:p>
            </c:txPr>
            <c:showVal val="1"/>
          </c:dLbls>
          <c:cat>
            <c:strRef>
              <c:f>SSRS!$B$4:$F$4</c:f>
              <c:strCache>
                <c:ptCount val="5"/>
                <c:pt idx="0">
                  <c:v>Cohort 1, Yr 1</c:v>
                </c:pt>
                <c:pt idx="1">
                  <c:v>Cohort 1, Yr 2</c:v>
                </c:pt>
                <c:pt idx="2">
                  <c:v>Cohort 2, Yr 1</c:v>
                </c:pt>
                <c:pt idx="3">
                  <c:v>Cohort 2, Yr 2</c:v>
                </c:pt>
                <c:pt idx="4">
                  <c:v>Cohort 3, Yr 1</c:v>
                </c:pt>
              </c:strCache>
            </c:strRef>
          </c:cat>
          <c:val>
            <c:numRef>
              <c:f>SSRS!$B$16:$F$16</c:f>
              <c:numCache>
                <c:formatCode>0.0%</c:formatCode>
                <c:ptCount val="5"/>
                <c:pt idx="0">
                  <c:v>7.5630252100840331E-2</c:v>
                </c:pt>
                <c:pt idx="1">
                  <c:v>7.6271186440677929E-2</c:v>
                </c:pt>
                <c:pt idx="2">
                  <c:v>0.14932126696832579</c:v>
                </c:pt>
                <c:pt idx="3">
                  <c:v>0.12831858407079649</c:v>
                </c:pt>
                <c:pt idx="4">
                  <c:v>9.1428571428571415E-2</c:v>
                </c:pt>
              </c:numCache>
            </c:numRef>
          </c:val>
        </c:ser>
        <c:axId val="82410112"/>
        <c:axId val="82444672"/>
      </c:barChart>
      <c:catAx>
        <c:axId val="82410112"/>
        <c:scaling>
          <c:orientation val="minMax"/>
        </c:scaling>
        <c:axPos val="b"/>
        <c:numFmt formatCode="General" sourceLinked="1"/>
        <c:tickLblPos val="nextTo"/>
        <c:txPr>
          <a:bodyPr/>
          <a:lstStyle/>
          <a:p>
            <a:pPr>
              <a:defRPr sz="1400"/>
            </a:pPr>
            <a:endParaRPr lang="en-US"/>
          </a:p>
        </c:txPr>
        <c:crossAx val="82444672"/>
        <c:crosses val="autoZero"/>
        <c:auto val="1"/>
        <c:lblAlgn val="ctr"/>
        <c:lblOffset val="100"/>
      </c:catAx>
      <c:valAx>
        <c:axId val="82444672"/>
        <c:scaling>
          <c:orientation val="minMax"/>
        </c:scaling>
        <c:axPos val="l"/>
        <c:majorGridlines/>
        <c:numFmt formatCode="0.0%" sourceLinked="1"/>
        <c:tickLblPos val="nextTo"/>
        <c:crossAx val="82410112"/>
        <c:crosses val="autoZero"/>
        <c:crossBetween val="between"/>
      </c:valAx>
    </c:plotArea>
    <c:legend>
      <c:legendPos val="r"/>
      <c:txPr>
        <a:bodyPr/>
        <a:lstStyle/>
        <a:p>
          <a:pPr>
            <a:defRPr sz="1400"/>
          </a:pPr>
          <a:endParaRPr lang="en-US"/>
        </a:p>
      </c:txPr>
    </c:legend>
    <c:plotVisOnly val="1"/>
  </c:chart>
  <c:txPr>
    <a:bodyPr/>
    <a:lstStyle/>
    <a:p>
      <a:pPr>
        <a:defRPr sz="1800"/>
      </a:pPr>
      <a:endParaRPr lang="en-US"/>
    </a:p>
  </c:txPr>
  <c:externalData r:id="rId2"/>
</c:chartSpace>
</file>

<file path=ppt/charts/chart1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col"/>
        <c:grouping val="clustered"/>
        <c:ser>
          <c:idx val="2"/>
          <c:order val="0"/>
          <c:tx>
            <c:strRef>
              <c:f>SSRS!$A$17</c:f>
              <c:strCache>
                <c:ptCount val="1"/>
                <c:pt idx="0">
                  <c:v>PB Sig t%-Pre</c:v>
                </c:pt>
              </c:strCache>
            </c:strRef>
          </c:tx>
          <c:spPr>
            <a:solidFill>
              <a:sysClr val="window" lastClr="FFFFFF">
                <a:lumMod val="50000"/>
              </a:sysClr>
            </a:solidFill>
          </c:spPr>
          <c:dLbls>
            <c:dLbl>
              <c:idx val="0"/>
              <c:layout>
                <c:manualLayout>
                  <c:x val="5.1020408163265285E-3"/>
                  <c:y val="-1.3661202185792349E-2"/>
                </c:manualLayout>
              </c:layout>
              <c:showVal val="1"/>
            </c:dLbl>
            <c:dLbl>
              <c:idx val="4"/>
              <c:layout>
                <c:manualLayout>
                  <c:x val="1.7006802721088441E-3"/>
                  <c:y val="-1.6393442622950821E-2"/>
                </c:manualLayout>
              </c:layout>
              <c:showVal val="1"/>
            </c:dLbl>
            <c:spPr>
              <a:solidFill>
                <a:sysClr val="window" lastClr="FFFFFF"/>
              </a:solidFill>
            </c:spPr>
            <c:showVal val="1"/>
          </c:dLbls>
          <c:cat>
            <c:strRef>
              <c:f>SSRS!$B$4:$F$4</c:f>
              <c:strCache>
                <c:ptCount val="5"/>
                <c:pt idx="0">
                  <c:v>Cohort 1, Yr 1</c:v>
                </c:pt>
                <c:pt idx="1">
                  <c:v>Cohort 1, Yr 2</c:v>
                </c:pt>
                <c:pt idx="2">
                  <c:v>Cohort 2, Yr 1</c:v>
                </c:pt>
                <c:pt idx="3">
                  <c:v>Cohort 2, Yr 2</c:v>
                </c:pt>
                <c:pt idx="4">
                  <c:v>Cohort 3, Yr 1</c:v>
                </c:pt>
              </c:strCache>
            </c:strRef>
          </c:cat>
          <c:val>
            <c:numRef>
              <c:f>SSRS!$B$17:$F$17</c:f>
              <c:numCache>
                <c:formatCode>0.0%</c:formatCode>
                <c:ptCount val="5"/>
                <c:pt idx="0">
                  <c:v>2.734375000000001E-2</c:v>
                </c:pt>
                <c:pt idx="1">
                  <c:v>8.0474801327834224E-3</c:v>
                </c:pt>
                <c:pt idx="2">
                  <c:v>3.1674208144796392E-2</c:v>
                </c:pt>
                <c:pt idx="3">
                  <c:v>2.2123893805309748E-2</c:v>
                </c:pt>
                <c:pt idx="4">
                  <c:v>2.3041474654377881E-2</c:v>
                </c:pt>
              </c:numCache>
            </c:numRef>
          </c:val>
        </c:ser>
        <c:ser>
          <c:idx val="3"/>
          <c:order val="1"/>
          <c:tx>
            <c:strRef>
              <c:f>SSRS!$A$18</c:f>
              <c:strCache>
                <c:ptCount val="1"/>
                <c:pt idx="0">
                  <c:v>PB Sig t%-Post</c:v>
                </c:pt>
              </c:strCache>
            </c:strRef>
          </c:tx>
          <c:dLbls>
            <c:dLbl>
              <c:idx val="0"/>
              <c:layout>
                <c:manualLayout>
                  <c:x val="0"/>
                  <c:y val="6.8306010928961894E-2"/>
                </c:manualLayout>
              </c:layout>
              <c:showVal val="1"/>
            </c:dLbl>
            <c:dLbl>
              <c:idx val="2"/>
              <c:layout>
                <c:manualLayout>
                  <c:x val="3.4287647304314943E-3"/>
                  <c:y val="6.2371842191601051E-2"/>
                </c:manualLayout>
              </c:layout>
              <c:showVal val="1"/>
            </c:dLbl>
            <c:dLbl>
              <c:idx val="3"/>
              <c:layout>
                <c:manualLayout>
                  <c:x val="-3.4150507471163009E-3"/>
                  <c:y val="5.7291666666666664E-2"/>
                </c:manualLayout>
              </c:layout>
              <c:showVal val="1"/>
            </c:dLbl>
            <c:dLbl>
              <c:idx val="4"/>
              <c:layout>
                <c:manualLayout>
                  <c:x val="6.8301014942326035E-3"/>
                  <c:y val="6.7708333333333398E-2"/>
                </c:manualLayout>
              </c:layout>
              <c:showVal val="1"/>
            </c:dLbl>
            <c:spPr>
              <a:solidFill>
                <a:sysClr val="window" lastClr="FFFFFF"/>
              </a:solidFill>
              <a:ln>
                <a:solidFill>
                  <a:sysClr val="windowText" lastClr="000000"/>
                </a:solidFill>
              </a:ln>
            </c:spPr>
            <c:txPr>
              <a:bodyPr/>
              <a:lstStyle/>
              <a:p>
                <a:pPr>
                  <a:defRPr sz="1200"/>
                </a:pPr>
                <a:endParaRPr lang="en-US"/>
              </a:p>
            </c:txPr>
            <c:showVal val="1"/>
          </c:dLbls>
          <c:cat>
            <c:strRef>
              <c:f>SSRS!$B$4:$F$4</c:f>
              <c:strCache>
                <c:ptCount val="5"/>
                <c:pt idx="0">
                  <c:v>Cohort 1, Yr 1</c:v>
                </c:pt>
                <c:pt idx="1">
                  <c:v>Cohort 1, Yr 2</c:v>
                </c:pt>
                <c:pt idx="2">
                  <c:v>Cohort 2, Yr 1</c:v>
                </c:pt>
                <c:pt idx="3">
                  <c:v>Cohort 2, Yr 2</c:v>
                </c:pt>
                <c:pt idx="4">
                  <c:v>Cohort 3, Yr 1</c:v>
                </c:pt>
              </c:strCache>
            </c:strRef>
          </c:cat>
          <c:val>
            <c:numRef>
              <c:f>SSRS!$B$18:$F$18</c:f>
              <c:numCache>
                <c:formatCode>0.0%</c:formatCode>
                <c:ptCount val="5"/>
                <c:pt idx="0">
                  <c:v>4.2016806722689079E-2</c:v>
                </c:pt>
                <c:pt idx="1">
                  <c:v>5.6497175141242938E-2</c:v>
                </c:pt>
                <c:pt idx="2">
                  <c:v>3.1674208144796392E-2</c:v>
                </c:pt>
                <c:pt idx="3">
                  <c:v>2.2123893805309748E-2</c:v>
                </c:pt>
                <c:pt idx="4">
                  <c:v>2.2857142857142874E-2</c:v>
                </c:pt>
              </c:numCache>
            </c:numRef>
          </c:val>
        </c:ser>
        <c:axId val="82585088"/>
        <c:axId val="82586624"/>
      </c:barChart>
      <c:catAx>
        <c:axId val="82585088"/>
        <c:scaling>
          <c:orientation val="minMax"/>
        </c:scaling>
        <c:axPos val="b"/>
        <c:numFmt formatCode="General" sourceLinked="1"/>
        <c:tickLblPos val="nextTo"/>
        <c:txPr>
          <a:bodyPr/>
          <a:lstStyle/>
          <a:p>
            <a:pPr>
              <a:defRPr sz="1400"/>
            </a:pPr>
            <a:endParaRPr lang="en-US"/>
          </a:p>
        </c:txPr>
        <c:crossAx val="82586624"/>
        <c:crosses val="autoZero"/>
        <c:auto val="1"/>
        <c:lblAlgn val="ctr"/>
        <c:lblOffset val="100"/>
      </c:catAx>
      <c:valAx>
        <c:axId val="82586624"/>
        <c:scaling>
          <c:orientation val="minMax"/>
        </c:scaling>
        <c:axPos val="l"/>
        <c:majorGridlines/>
        <c:numFmt formatCode="0.0%" sourceLinked="1"/>
        <c:tickLblPos val="nextTo"/>
        <c:crossAx val="82585088"/>
        <c:crosses val="autoZero"/>
        <c:crossBetween val="between"/>
      </c:valAx>
    </c:plotArea>
    <c:legend>
      <c:legendPos val="r"/>
    </c:legend>
    <c:plotVisOnly val="1"/>
  </c:chart>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0.10602264477578652"/>
          <c:y val="8.3807961504812581E-2"/>
          <c:w val="0.83054824928798798"/>
          <c:h val="0.7961496515521802"/>
        </c:manualLayout>
      </c:layout>
      <c:barChart>
        <c:barDir val="col"/>
        <c:grouping val="clustered"/>
        <c:ser>
          <c:idx val="0"/>
          <c:order val="0"/>
          <c:tx>
            <c:strRef>
              <c:f>TPOT!$D$5</c:f>
              <c:strCache>
                <c:ptCount val="1"/>
                <c:pt idx="0">
                  <c:v>Fall</c:v>
                </c:pt>
              </c:strCache>
            </c:strRef>
          </c:tx>
          <c:spPr>
            <a:solidFill>
              <a:srgbClr val="F79646">
                <a:lumMod val="75000"/>
              </a:srgbClr>
            </a:solidFill>
          </c:spPr>
          <c:cat>
            <c:strRef>
              <c:f>Benchmarks!$B$3:$B$7</c:f>
              <c:strCache>
                <c:ptCount val="5"/>
                <c:pt idx="0">
                  <c:v>Cohort 1/Yr1</c:v>
                </c:pt>
                <c:pt idx="1">
                  <c:v>Cohort 1/Yr 2</c:v>
                </c:pt>
                <c:pt idx="2">
                  <c:v>Cohort 2/Yr 1</c:v>
                </c:pt>
                <c:pt idx="3">
                  <c:v>Cohort 2/Yr 2</c:v>
                </c:pt>
                <c:pt idx="4">
                  <c:v>Cohort 3/Yr 1</c:v>
                </c:pt>
              </c:strCache>
            </c:strRef>
          </c:cat>
          <c:val>
            <c:numRef>
              <c:f>TPOT!$D$6:$D$10</c:f>
              <c:numCache>
                <c:formatCode>0.00</c:formatCode>
                <c:ptCount val="5"/>
                <c:pt idx="0">
                  <c:v>2.65</c:v>
                </c:pt>
                <c:pt idx="1">
                  <c:v>3.4148989898989859</c:v>
                </c:pt>
                <c:pt idx="2">
                  <c:v>2.6958333333333337</c:v>
                </c:pt>
                <c:pt idx="3">
                  <c:v>3.48</c:v>
                </c:pt>
                <c:pt idx="4">
                  <c:v>1.72</c:v>
                </c:pt>
              </c:numCache>
            </c:numRef>
          </c:val>
        </c:ser>
        <c:ser>
          <c:idx val="1"/>
          <c:order val="1"/>
          <c:tx>
            <c:strRef>
              <c:f>TPOT!$E$5</c:f>
              <c:strCache>
                <c:ptCount val="1"/>
                <c:pt idx="0">
                  <c:v>Spring </c:v>
                </c:pt>
              </c:strCache>
            </c:strRef>
          </c:tx>
          <c:spPr>
            <a:solidFill>
              <a:srgbClr val="92D050"/>
            </a:solidFill>
          </c:spPr>
          <c:cat>
            <c:strRef>
              <c:f>Benchmarks!$B$3:$B$7</c:f>
              <c:strCache>
                <c:ptCount val="5"/>
                <c:pt idx="0">
                  <c:v>Cohort 1/Yr1</c:v>
                </c:pt>
                <c:pt idx="1">
                  <c:v>Cohort 1/Yr 2</c:v>
                </c:pt>
                <c:pt idx="2">
                  <c:v>Cohort 2/Yr 1</c:v>
                </c:pt>
                <c:pt idx="3">
                  <c:v>Cohort 2/Yr 2</c:v>
                </c:pt>
                <c:pt idx="4">
                  <c:v>Cohort 3/Yr 1</c:v>
                </c:pt>
              </c:strCache>
            </c:strRef>
          </c:cat>
          <c:val>
            <c:numRef>
              <c:f>TPOT!$E$6:$E$10</c:f>
              <c:numCache>
                <c:formatCode>0.00</c:formatCode>
                <c:ptCount val="5"/>
                <c:pt idx="0">
                  <c:v>3.3499999999999988</c:v>
                </c:pt>
                <c:pt idx="1">
                  <c:v>3.9253086419753092</c:v>
                </c:pt>
                <c:pt idx="2">
                  <c:v>4.372222222222228</c:v>
                </c:pt>
                <c:pt idx="3">
                  <c:v>3.72</c:v>
                </c:pt>
                <c:pt idx="4">
                  <c:v>2.86</c:v>
                </c:pt>
              </c:numCache>
            </c:numRef>
          </c:val>
        </c:ser>
        <c:axId val="52938624"/>
        <c:axId val="52940160"/>
      </c:barChart>
      <c:catAx>
        <c:axId val="52938624"/>
        <c:scaling>
          <c:orientation val="minMax"/>
        </c:scaling>
        <c:axPos val="b"/>
        <c:numFmt formatCode="General" sourceLinked="1"/>
        <c:tickLblPos val="nextTo"/>
        <c:txPr>
          <a:bodyPr/>
          <a:lstStyle/>
          <a:p>
            <a:pPr>
              <a:defRPr sz="1600" b="1" i="0" baseline="0"/>
            </a:pPr>
            <a:endParaRPr lang="en-US"/>
          </a:p>
        </c:txPr>
        <c:crossAx val="52940160"/>
        <c:crosses val="autoZero"/>
        <c:auto val="1"/>
        <c:lblAlgn val="ctr"/>
        <c:lblOffset val="100"/>
      </c:catAx>
      <c:valAx>
        <c:axId val="52940160"/>
        <c:scaling>
          <c:orientation val="minMax"/>
          <c:max val="5"/>
        </c:scaling>
        <c:axPos val="l"/>
        <c:majorGridlines/>
        <c:title>
          <c:tx>
            <c:rich>
              <a:bodyPr rot="-5400000" vert="horz"/>
              <a:lstStyle/>
              <a:p>
                <a:pPr>
                  <a:defRPr/>
                </a:pPr>
                <a:r>
                  <a:rPr lang="en-US" dirty="0"/>
                  <a:t>Average </a:t>
                </a:r>
                <a:r>
                  <a:rPr lang="en-US" dirty="0" smtClean="0"/>
                  <a:t>Score on Anchored Section</a:t>
                </a:r>
                <a:endParaRPr lang="en-US" dirty="0"/>
              </a:p>
            </c:rich>
          </c:tx>
          <c:layout/>
        </c:title>
        <c:numFmt formatCode="0" sourceLinked="0"/>
        <c:tickLblPos val="nextTo"/>
        <c:txPr>
          <a:bodyPr/>
          <a:lstStyle/>
          <a:p>
            <a:pPr>
              <a:defRPr b="1" i="0" baseline="0"/>
            </a:pPr>
            <a:endParaRPr lang="en-US"/>
          </a:p>
        </c:txPr>
        <c:crossAx val="52938624"/>
        <c:crosses val="autoZero"/>
        <c:crossBetween val="between"/>
        <c:majorUnit val="1"/>
      </c:valAx>
    </c:plotArea>
    <c:legend>
      <c:legendPos val="r"/>
      <c:layout>
        <c:manualLayout>
          <c:xMode val="edge"/>
          <c:yMode val="edge"/>
          <c:x val="0.85262502982581789"/>
          <c:y val="7.7831557819978456E-2"/>
          <c:w val="0.12654072969860175"/>
          <c:h val="0.20263959652102331"/>
        </c:manualLayout>
      </c:layout>
      <c:spPr>
        <a:solidFill>
          <a:schemeClr val="bg1"/>
        </a:solidFill>
      </c:spPr>
      <c:txPr>
        <a:bodyPr/>
        <a:lstStyle/>
        <a:p>
          <a:pPr>
            <a:defRPr sz="1600"/>
          </a:pPr>
          <a:endParaRPr lang="en-US"/>
        </a:p>
      </c:txPr>
    </c:legend>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0.12554663840096941"/>
          <c:y val="5.1400554097404488E-2"/>
          <c:w val="0.66655548952607402"/>
          <c:h val="0.68521580635753865"/>
        </c:manualLayout>
      </c:layout>
      <c:barChart>
        <c:barDir val="col"/>
        <c:grouping val="clustered"/>
        <c:ser>
          <c:idx val="0"/>
          <c:order val="0"/>
          <c:tx>
            <c:strRef>
              <c:f>'Program Incidents'!$B$7</c:f>
              <c:strCache>
                <c:ptCount val="1"/>
                <c:pt idx="0">
                  <c:v>Cohort 1/Yr1</c:v>
                </c:pt>
              </c:strCache>
            </c:strRef>
          </c:tx>
          <c:cat>
            <c:strRef>
              <c:f>'Program Incidents'!$C$6:$G$6</c:f>
              <c:strCache>
                <c:ptCount val="5"/>
                <c:pt idx="0">
                  <c:v>Calls to families</c:v>
                </c:pt>
                <c:pt idx="1">
                  <c:v>Dismissal from program</c:v>
                </c:pt>
                <c:pt idx="2">
                  <c:v>Transfer</c:v>
                </c:pt>
                <c:pt idx="3">
                  <c:v>Requests for Assistance</c:v>
                </c:pt>
                <c:pt idx="4">
                  <c:v>Family conference</c:v>
                </c:pt>
              </c:strCache>
            </c:strRef>
          </c:cat>
          <c:val>
            <c:numRef>
              <c:f>'Program Incidents'!$C$7:$G$7</c:f>
              <c:numCache>
                <c:formatCode>0.00</c:formatCode>
                <c:ptCount val="5"/>
                <c:pt idx="0">
                  <c:v>6.7761904761904761</c:v>
                </c:pt>
                <c:pt idx="1">
                  <c:v>5.7142857142857148E-2</c:v>
                </c:pt>
                <c:pt idx="2">
                  <c:v>8.4285714285714158E-2</c:v>
                </c:pt>
                <c:pt idx="3">
                  <c:v>2.4699999999999998</c:v>
                </c:pt>
                <c:pt idx="4">
                  <c:v>1.4085714285714286</c:v>
                </c:pt>
              </c:numCache>
            </c:numRef>
          </c:val>
        </c:ser>
        <c:ser>
          <c:idx val="2"/>
          <c:order val="1"/>
          <c:tx>
            <c:strRef>
              <c:f>'Program Incidents'!$B$9</c:f>
              <c:strCache>
                <c:ptCount val="1"/>
                <c:pt idx="0">
                  <c:v>Cohort 2/Yr 1</c:v>
                </c:pt>
              </c:strCache>
            </c:strRef>
          </c:tx>
          <c:spPr>
            <a:solidFill>
              <a:srgbClr val="FDB7A9"/>
            </a:solidFill>
          </c:spPr>
          <c:cat>
            <c:strRef>
              <c:f>'Program Incidents'!$C$6:$G$6</c:f>
              <c:strCache>
                <c:ptCount val="5"/>
                <c:pt idx="0">
                  <c:v>Calls to families</c:v>
                </c:pt>
                <c:pt idx="1">
                  <c:v>Dismissal from program</c:v>
                </c:pt>
                <c:pt idx="2">
                  <c:v>Transfer</c:v>
                </c:pt>
                <c:pt idx="3">
                  <c:v>Requests for Assistance</c:v>
                </c:pt>
                <c:pt idx="4">
                  <c:v>Family conference</c:v>
                </c:pt>
              </c:strCache>
            </c:strRef>
          </c:cat>
          <c:val>
            <c:numRef>
              <c:f>'Program Incidents'!$C$9:$G$9</c:f>
              <c:numCache>
                <c:formatCode>0.00</c:formatCode>
                <c:ptCount val="5"/>
                <c:pt idx="0">
                  <c:v>5.9910714285714324</c:v>
                </c:pt>
                <c:pt idx="1">
                  <c:v>1.5625E-2</c:v>
                </c:pt>
                <c:pt idx="2">
                  <c:v>1.5625E-2</c:v>
                </c:pt>
                <c:pt idx="3">
                  <c:v>0.80505952380952384</c:v>
                </c:pt>
                <c:pt idx="4">
                  <c:v>1.4129464285714286</c:v>
                </c:pt>
              </c:numCache>
            </c:numRef>
          </c:val>
        </c:ser>
        <c:ser>
          <c:idx val="4"/>
          <c:order val="2"/>
          <c:tx>
            <c:strRef>
              <c:f>'Program Incidents'!$B$11</c:f>
              <c:strCache>
                <c:ptCount val="1"/>
                <c:pt idx="0">
                  <c:v>Cohort 3/Yr 1</c:v>
                </c:pt>
              </c:strCache>
            </c:strRef>
          </c:tx>
          <c:spPr>
            <a:solidFill>
              <a:srgbClr val="92D050"/>
            </a:solidFill>
          </c:spPr>
          <c:cat>
            <c:strRef>
              <c:f>'Program Incidents'!$C$6:$G$6</c:f>
              <c:strCache>
                <c:ptCount val="5"/>
                <c:pt idx="0">
                  <c:v>Calls to families</c:v>
                </c:pt>
                <c:pt idx="1">
                  <c:v>Dismissal from program</c:v>
                </c:pt>
                <c:pt idx="2">
                  <c:v>Transfer</c:v>
                </c:pt>
                <c:pt idx="3">
                  <c:v>Requests for Assistance</c:v>
                </c:pt>
                <c:pt idx="4">
                  <c:v>Family conference</c:v>
                </c:pt>
              </c:strCache>
            </c:strRef>
          </c:cat>
          <c:val>
            <c:numRef>
              <c:f>'Program Incidents'!$C$11:$G$11</c:f>
              <c:numCache>
                <c:formatCode>0.00</c:formatCode>
                <c:ptCount val="5"/>
                <c:pt idx="0">
                  <c:v>19.285714285714249</c:v>
                </c:pt>
                <c:pt idx="1">
                  <c:v>0.28571428571428603</c:v>
                </c:pt>
                <c:pt idx="2">
                  <c:v>0.28571428571428603</c:v>
                </c:pt>
                <c:pt idx="3">
                  <c:v>3.7142857142857144</c:v>
                </c:pt>
                <c:pt idx="4">
                  <c:v>3.4285714285714306</c:v>
                </c:pt>
              </c:numCache>
            </c:numRef>
          </c:val>
        </c:ser>
        <c:ser>
          <c:idx val="5"/>
          <c:order val="3"/>
          <c:cat>
            <c:strRef>
              <c:f>'Program Incidents'!$C$6:$G$6</c:f>
              <c:strCache>
                <c:ptCount val="5"/>
                <c:pt idx="0">
                  <c:v>Calls to families</c:v>
                </c:pt>
                <c:pt idx="1">
                  <c:v>Dismissal from program</c:v>
                </c:pt>
                <c:pt idx="2">
                  <c:v>Transfer</c:v>
                </c:pt>
                <c:pt idx="3">
                  <c:v>Requests for Assistance</c:v>
                </c:pt>
                <c:pt idx="4">
                  <c:v>Family conference</c:v>
                </c:pt>
              </c:strCache>
            </c:strRef>
          </c:cat>
          <c:val>
            <c:numRef>
              <c:f>'Program Incidents'!$C$13:$G$13</c:f>
              <c:numCache>
                <c:formatCode>General</c:formatCode>
                <c:ptCount val="5"/>
              </c:numCache>
            </c:numRef>
          </c:val>
        </c:ser>
        <c:ser>
          <c:idx val="1"/>
          <c:order val="4"/>
          <c:tx>
            <c:strRef>
              <c:f>'Program Incidents'!$B$8</c:f>
              <c:strCache>
                <c:ptCount val="1"/>
                <c:pt idx="0">
                  <c:v>Cohort 1/Yr 2</c:v>
                </c:pt>
              </c:strCache>
            </c:strRef>
          </c:tx>
          <c:cat>
            <c:strRef>
              <c:f>'Program Incidents'!$C$6:$G$6</c:f>
              <c:strCache>
                <c:ptCount val="5"/>
                <c:pt idx="0">
                  <c:v>Calls to families</c:v>
                </c:pt>
                <c:pt idx="1">
                  <c:v>Dismissal from program</c:v>
                </c:pt>
                <c:pt idx="2">
                  <c:v>Transfer</c:v>
                </c:pt>
                <c:pt idx="3">
                  <c:v>Requests for Assistance</c:v>
                </c:pt>
                <c:pt idx="4">
                  <c:v>Family conference</c:v>
                </c:pt>
              </c:strCache>
            </c:strRef>
          </c:cat>
          <c:val>
            <c:numRef>
              <c:f>'Program Incidents'!$C$8:$G$8</c:f>
              <c:numCache>
                <c:formatCode>0.00</c:formatCode>
                <c:ptCount val="5"/>
                <c:pt idx="0">
                  <c:v>1.5553977272727273</c:v>
                </c:pt>
                <c:pt idx="1">
                  <c:v>1.1363636363636367E-2</c:v>
                </c:pt>
                <c:pt idx="2">
                  <c:v>2.7777777777777832E-2</c:v>
                </c:pt>
                <c:pt idx="3">
                  <c:v>0.51262626262626254</c:v>
                </c:pt>
                <c:pt idx="4">
                  <c:v>0.45580808080808088</c:v>
                </c:pt>
              </c:numCache>
            </c:numRef>
          </c:val>
        </c:ser>
        <c:ser>
          <c:idx val="3"/>
          <c:order val="5"/>
          <c:tx>
            <c:strRef>
              <c:f>'Program Incidents'!$B$10</c:f>
              <c:strCache>
                <c:ptCount val="1"/>
                <c:pt idx="0">
                  <c:v>Cohort 2/Yr 2</c:v>
                </c:pt>
              </c:strCache>
            </c:strRef>
          </c:tx>
          <c:spPr>
            <a:solidFill>
              <a:srgbClr val="FF0000"/>
            </a:solidFill>
          </c:spPr>
          <c:cat>
            <c:strRef>
              <c:f>'Program Incidents'!$C$6:$G$6</c:f>
              <c:strCache>
                <c:ptCount val="5"/>
                <c:pt idx="0">
                  <c:v>Calls to families</c:v>
                </c:pt>
                <c:pt idx="1">
                  <c:v>Dismissal from program</c:v>
                </c:pt>
                <c:pt idx="2">
                  <c:v>Transfer</c:v>
                </c:pt>
                <c:pt idx="3">
                  <c:v>Requests for Assistance</c:v>
                </c:pt>
                <c:pt idx="4">
                  <c:v>Family conference</c:v>
                </c:pt>
              </c:strCache>
            </c:strRef>
          </c:cat>
          <c:val>
            <c:numRef>
              <c:f>'Program Incidents'!$C$10:$G$10</c:f>
              <c:numCache>
                <c:formatCode>0.00</c:formatCode>
                <c:ptCount val="5"/>
                <c:pt idx="0">
                  <c:v>0.87500000000000056</c:v>
                </c:pt>
                <c:pt idx="1">
                  <c:v>0</c:v>
                </c:pt>
                <c:pt idx="2">
                  <c:v>0</c:v>
                </c:pt>
                <c:pt idx="3">
                  <c:v>0.25</c:v>
                </c:pt>
                <c:pt idx="4">
                  <c:v>0.37500000000000028</c:v>
                </c:pt>
              </c:numCache>
            </c:numRef>
          </c:val>
        </c:ser>
        <c:axId val="81091968"/>
        <c:axId val="81110144"/>
      </c:barChart>
      <c:catAx>
        <c:axId val="81091968"/>
        <c:scaling>
          <c:orientation val="minMax"/>
        </c:scaling>
        <c:axPos val="b"/>
        <c:tickLblPos val="nextTo"/>
        <c:txPr>
          <a:bodyPr/>
          <a:lstStyle/>
          <a:p>
            <a:pPr>
              <a:defRPr sz="1600"/>
            </a:pPr>
            <a:endParaRPr lang="en-US"/>
          </a:p>
        </c:txPr>
        <c:crossAx val="81110144"/>
        <c:crosses val="autoZero"/>
        <c:auto val="1"/>
        <c:lblAlgn val="ctr"/>
        <c:lblOffset val="100"/>
      </c:catAx>
      <c:valAx>
        <c:axId val="81110144"/>
        <c:scaling>
          <c:orientation val="minMax"/>
          <c:max val="20"/>
        </c:scaling>
        <c:axPos val="l"/>
        <c:majorGridlines/>
        <c:title>
          <c:tx>
            <c:rich>
              <a:bodyPr rot="-5400000" vert="horz"/>
              <a:lstStyle/>
              <a:p>
                <a:pPr>
                  <a:defRPr sz="1800"/>
                </a:pPr>
                <a:r>
                  <a:rPr lang="en-US" sz="1800" dirty="0"/>
                  <a:t>Average number of incidents each month </a:t>
                </a:r>
                <a:r>
                  <a:rPr lang="en-US" sz="1800" baseline="0" dirty="0"/>
                  <a:t>reported by program</a:t>
                </a:r>
                <a:endParaRPr lang="en-US" sz="1800" dirty="0"/>
              </a:p>
            </c:rich>
          </c:tx>
          <c:layout/>
        </c:title>
        <c:numFmt formatCode="0" sourceLinked="0"/>
        <c:tickLblPos val="nextTo"/>
        <c:txPr>
          <a:bodyPr/>
          <a:lstStyle/>
          <a:p>
            <a:pPr>
              <a:defRPr sz="1800"/>
            </a:pPr>
            <a:endParaRPr lang="en-US"/>
          </a:p>
        </c:txPr>
        <c:crossAx val="81091968"/>
        <c:crosses val="autoZero"/>
        <c:crossBetween val="between"/>
      </c:valAx>
    </c:plotArea>
    <c:legend>
      <c:legendPos val="r"/>
      <c:legendEntry>
        <c:idx val="3"/>
        <c:delete val="1"/>
      </c:legendEntry>
      <c:layout>
        <c:manualLayout>
          <c:xMode val="edge"/>
          <c:yMode val="edge"/>
          <c:x val="0.78077328777299049"/>
          <c:y val="4.7405808144949622E-2"/>
          <c:w val="0.20620140642797044"/>
          <c:h val="0.70551985437304265"/>
        </c:manualLayout>
      </c:layout>
      <c:spPr>
        <a:solidFill>
          <a:schemeClr val="bg1"/>
        </a:solidFill>
      </c:spPr>
      <c:txPr>
        <a:bodyPr/>
        <a:lstStyle/>
        <a:p>
          <a:pPr>
            <a:defRPr sz="1600"/>
          </a:pPr>
          <a:endParaRPr lang="en-US"/>
        </a:p>
      </c:txPr>
    </c:legend>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32534951881014912"/>
          <c:y val="4.1198501872659166E-2"/>
          <c:w val="0.6075769735513834"/>
          <c:h val="0.73602671857029189"/>
        </c:manualLayout>
      </c:layout>
      <c:barChart>
        <c:barDir val="bar"/>
        <c:grouping val="clustered"/>
        <c:ser>
          <c:idx val="1"/>
          <c:order val="0"/>
          <c:tx>
            <c:strRef>
              <c:f>'Program Incidents'!$B$14</c:f>
              <c:strCache>
                <c:ptCount val="1"/>
                <c:pt idx="0">
                  <c:v>Year Two</c:v>
                </c:pt>
              </c:strCache>
            </c:strRef>
          </c:tx>
          <c:cat>
            <c:strRef>
              <c:f>'Program Incidents'!$C$6:$G$6</c:f>
              <c:strCache>
                <c:ptCount val="5"/>
                <c:pt idx="0">
                  <c:v>Calls to families</c:v>
                </c:pt>
                <c:pt idx="1">
                  <c:v>Dismissal from program</c:v>
                </c:pt>
                <c:pt idx="2">
                  <c:v>Transfer</c:v>
                </c:pt>
                <c:pt idx="3">
                  <c:v>Requests for Assistance</c:v>
                </c:pt>
                <c:pt idx="4">
                  <c:v>Family conference</c:v>
                </c:pt>
              </c:strCache>
            </c:strRef>
          </c:cat>
          <c:val>
            <c:numRef>
              <c:f>'Program Incidents'!$C$14:$G$14</c:f>
              <c:numCache>
                <c:formatCode>0.00</c:formatCode>
                <c:ptCount val="5"/>
                <c:pt idx="0">
                  <c:v>1.215198863636364</c:v>
                </c:pt>
                <c:pt idx="1">
                  <c:v>5.6818181818181889E-3</c:v>
                </c:pt>
                <c:pt idx="2">
                  <c:v>1.3888888888888904E-2</c:v>
                </c:pt>
                <c:pt idx="3">
                  <c:v>0.38131313131313138</c:v>
                </c:pt>
                <c:pt idx="4">
                  <c:v>0.41540404040404061</c:v>
                </c:pt>
              </c:numCache>
            </c:numRef>
          </c:val>
        </c:ser>
        <c:ser>
          <c:idx val="0"/>
          <c:order val="1"/>
          <c:tx>
            <c:strRef>
              <c:f>'Program Incidents'!$B$13</c:f>
              <c:strCache>
                <c:ptCount val="1"/>
                <c:pt idx="0">
                  <c:v>Year One</c:v>
                </c:pt>
              </c:strCache>
            </c:strRef>
          </c:tx>
          <c:cat>
            <c:strRef>
              <c:f>'Program Incidents'!$C$6:$G$6</c:f>
              <c:strCache>
                <c:ptCount val="5"/>
                <c:pt idx="0">
                  <c:v>Calls to families</c:v>
                </c:pt>
                <c:pt idx="1">
                  <c:v>Dismissal from program</c:v>
                </c:pt>
                <c:pt idx="2">
                  <c:v>Transfer</c:v>
                </c:pt>
                <c:pt idx="3">
                  <c:v>Requests for Assistance</c:v>
                </c:pt>
                <c:pt idx="4">
                  <c:v>Family conference</c:v>
                </c:pt>
              </c:strCache>
            </c:strRef>
          </c:cat>
          <c:val>
            <c:numRef>
              <c:f>'Program Incidents'!$C$13:$G$13</c:f>
              <c:numCache>
                <c:formatCode>0.00</c:formatCode>
                <c:ptCount val="5"/>
                <c:pt idx="0">
                  <c:v>10.684325396825395</c:v>
                </c:pt>
                <c:pt idx="1">
                  <c:v>0.11949404761904761</c:v>
                </c:pt>
                <c:pt idx="2">
                  <c:v>0.12854166666666669</c:v>
                </c:pt>
                <c:pt idx="3">
                  <c:v>2.329781746031748</c:v>
                </c:pt>
                <c:pt idx="4">
                  <c:v>2.083363095238095</c:v>
                </c:pt>
              </c:numCache>
            </c:numRef>
          </c:val>
        </c:ser>
        <c:axId val="81079680"/>
        <c:axId val="81130624"/>
      </c:barChart>
      <c:catAx>
        <c:axId val="81079680"/>
        <c:scaling>
          <c:orientation val="minMax"/>
        </c:scaling>
        <c:axPos val="l"/>
        <c:tickLblPos val="nextTo"/>
        <c:txPr>
          <a:bodyPr/>
          <a:lstStyle/>
          <a:p>
            <a:pPr>
              <a:defRPr sz="1400" b="1"/>
            </a:pPr>
            <a:endParaRPr lang="en-US"/>
          </a:p>
        </c:txPr>
        <c:crossAx val="81130624"/>
        <c:crosses val="autoZero"/>
        <c:auto val="1"/>
        <c:lblAlgn val="ctr"/>
        <c:lblOffset val="100"/>
      </c:catAx>
      <c:valAx>
        <c:axId val="81130624"/>
        <c:scaling>
          <c:orientation val="minMax"/>
          <c:max val="11"/>
          <c:min val="0"/>
        </c:scaling>
        <c:axPos val="b"/>
        <c:majorGridlines/>
        <c:numFmt formatCode="0" sourceLinked="0"/>
        <c:tickLblPos val="nextTo"/>
        <c:txPr>
          <a:bodyPr/>
          <a:lstStyle/>
          <a:p>
            <a:pPr>
              <a:defRPr sz="1200" b="1"/>
            </a:pPr>
            <a:endParaRPr lang="en-US"/>
          </a:p>
        </c:txPr>
        <c:crossAx val="81079680"/>
        <c:crosses val="autoZero"/>
        <c:crossBetween val="between"/>
      </c:valAx>
    </c:plotArea>
    <c:legend>
      <c:legendPos val="r"/>
      <c:layout>
        <c:manualLayout>
          <c:xMode val="edge"/>
          <c:yMode val="edge"/>
          <c:x val="0.75867136800207713"/>
          <c:y val="3.6251189125376802E-2"/>
          <c:w val="0.18848980415909572"/>
          <c:h val="0.32468108517003091"/>
        </c:manualLayout>
      </c:layout>
      <c:spPr>
        <a:solidFill>
          <a:schemeClr val="bg1"/>
        </a:solidFill>
      </c:spPr>
      <c:txPr>
        <a:bodyPr/>
        <a:lstStyle/>
        <a:p>
          <a:pPr>
            <a:defRPr sz="1800"/>
          </a:pPr>
          <a:endParaRPr lang="en-US"/>
        </a:p>
      </c:txPr>
    </c:legend>
    <c:plotVisOnly val="1"/>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6106007582385536E-2"/>
          <c:y val="2.9100529100529089E-2"/>
          <c:w val="0.74874453193350898"/>
          <c:h val="0.88751760196642016"/>
        </c:manualLayout>
      </c:layout>
      <c:lineChart>
        <c:grouping val="standard"/>
        <c:ser>
          <c:idx val="0"/>
          <c:order val="0"/>
          <c:tx>
            <c:strRef>
              <c:f>BIR!$B$12</c:f>
              <c:strCache>
                <c:ptCount val="1"/>
                <c:pt idx="0">
                  <c:v>C1, 1</c:v>
                </c:pt>
              </c:strCache>
            </c:strRef>
          </c:tx>
          <c:spPr>
            <a:ln w="53975">
              <a:solidFill>
                <a:schemeClr val="tx1"/>
              </a:solidFill>
            </a:ln>
          </c:spPr>
          <c:cat>
            <c:strRef>
              <c:f>BIR!$A$13:$A$21</c:f>
              <c:strCache>
                <c:ptCount val="9"/>
                <c:pt idx="0">
                  <c:v>Sept</c:v>
                </c:pt>
                <c:pt idx="1">
                  <c:v>Oct</c:v>
                </c:pt>
                <c:pt idx="2">
                  <c:v>Nov</c:v>
                </c:pt>
                <c:pt idx="3">
                  <c:v>Dec</c:v>
                </c:pt>
                <c:pt idx="4">
                  <c:v>Jan</c:v>
                </c:pt>
                <c:pt idx="5">
                  <c:v>Feb</c:v>
                </c:pt>
                <c:pt idx="6">
                  <c:v>Mar</c:v>
                </c:pt>
                <c:pt idx="7">
                  <c:v>Apr</c:v>
                </c:pt>
                <c:pt idx="8">
                  <c:v>May</c:v>
                </c:pt>
              </c:strCache>
            </c:strRef>
          </c:cat>
          <c:val>
            <c:numRef>
              <c:f>BIR!$B$13:$B$21</c:f>
              <c:numCache>
                <c:formatCode>0.00</c:formatCode>
                <c:ptCount val="9"/>
                <c:pt idx="1">
                  <c:v>38</c:v>
                </c:pt>
                <c:pt idx="2">
                  <c:v>19.57</c:v>
                </c:pt>
                <c:pt idx="3">
                  <c:v>27.330000000000005</c:v>
                </c:pt>
                <c:pt idx="4">
                  <c:v>31.2</c:v>
                </c:pt>
                <c:pt idx="5">
                  <c:v>32.89</c:v>
                </c:pt>
                <c:pt idx="6">
                  <c:v>31.86</c:v>
                </c:pt>
                <c:pt idx="7">
                  <c:v>45</c:v>
                </c:pt>
                <c:pt idx="8">
                  <c:v>2</c:v>
                </c:pt>
              </c:numCache>
            </c:numRef>
          </c:val>
        </c:ser>
        <c:ser>
          <c:idx val="2"/>
          <c:order val="1"/>
          <c:tx>
            <c:strRef>
              <c:f>BIR!$D$12</c:f>
              <c:strCache>
                <c:ptCount val="1"/>
                <c:pt idx="0">
                  <c:v>C2, 1</c:v>
                </c:pt>
              </c:strCache>
            </c:strRef>
          </c:tx>
          <c:spPr>
            <a:ln w="38100">
              <a:solidFill>
                <a:srgbClr val="FF0000"/>
              </a:solidFill>
            </a:ln>
          </c:spPr>
          <c:marker>
            <c:spPr>
              <a:solidFill>
                <a:schemeClr val="tx1"/>
              </a:solidFill>
              <a:ln>
                <a:solidFill>
                  <a:srgbClr val="FF0000"/>
                </a:solidFill>
              </a:ln>
            </c:spPr>
          </c:marker>
          <c:cat>
            <c:strRef>
              <c:f>BIR!$A$13:$A$21</c:f>
              <c:strCache>
                <c:ptCount val="9"/>
                <c:pt idx="0">
                  <c:v>Sept</c:v>
                </c:pt>
                <c:pt idx="1">
                  <c:v>Oct</c:v>
                </c:pt>
                <c:pt idx="2">
                  <c:v>Nov</c:v>
                </c:pt>
                <c:pt idx="3">
                  <c:v>Dec</c:v>
                </c:pt>
                <c:pt idx="4">
                  <c:v>Jan</c:v>
                </c:pt>
                <c:pt idx="5">
                  <c:v>Feb</c:v>
                </c:pt>
                <c:pt idx="6">
                  <c:v>Mar</c:v>
                </c:pt>
                <c:pt idx="7">
                  <c:v>Apr</c:v>
                </c:pt>
                <c:pt idx="8">
                  <c:v>May</c:v>
                </c:pt>
              </c:strCache>
            </c:strRef>
          </c:cat>
          <c:val>
            <c:numRef>
              <c:f>BIR!$D$13:$D$21</c:f>
              <c:numCache>
                <c:formatCode>0.0</c:formatCode>
                <c:ptCount val="9"/>
                <c:pt idx="1">
                  <c:v>14</c:v>
                </c:pt>
                <c:pt idx="2">
                  <c:v>15.7</c:v>
                </c:pt>
                <c:pt idx="3">
                  <c:v>11.3</c:v>
                </c:pt>
                <c:pt idx="4">
                  <c:v>14.5</c:v>
                </c:pt>
                <c:pt idx="5">
                  <c:v>14</c:v>
                </c:pt>
                <c:pt idx="6">
                  <c:v>5.5</c:v>
                </c:pt>
                <c:pt idx="7">
                  <c:v>6.7</c:v>
                </c:pt>
                <c:pt idx="8">
                  <c:v>4.2</c:v>
                </c:pt>
              </c:numCache>
            </c:numRef>
          </c:val>
        </c:ser>
        <c:ser>
          <c:idx val="4"/>
          <c:order val="2"/>
          <c:tx>
            <c:strRef>
              <c:f>BIR!$F$12</c:f>
              <c:strCache>
                <c:ptCount val="1"/>
                <c:pt idx="0">
                  <c:v>C3, 1</c:v>
                </c:pt>
              </c:strCache>
            </c:strRef>
          </c:tx>
          <c:spPr>
            <a:ln w="41275">
              <a:solidFill>
                <a:schemeClr val="bg1">
                  <a:lumMod val="50000"/>
                </a:schemeClr>
              </a:solidFill>
              <a:prstDash val="sysDash"/>
            </a:ln>
          </c:spPr>
          <c:cat>
            <c:strRef>
              <c:f>BIR!$A$13:$A$21</c:f>
              <c:strCache>
                <c:ptCount val="9"/>
                <c:pt idx="0">
                  <c:v>Sept</c:v>
                </c:pt>
                <c:pt idx="1">
                  <c:v>Oct</c:v>
                </c:pt>
                <c:pt idx="2">
                  <c:v>Nov</c:v>
                </c:pt>
                <c:pt idx="3">
                  <c:v>Dec</c:v>
                </c:pt>
                <c:pt idx="4">
                  <c:v>Jan</c:v>
                </c:pt>
                <c:pt idx="5">
                  <c:v>Feb</c:v>
                </c:pt>
                <c:pt idx="6">
                  <c:v>Mar</c:v>
                </c:pt>
                <c:pt idx="7">
                  <c:v>Apr</c:v>
                </c:pt>
                <c:pt idx="8">
                  <c:v>May</c:v>
                </c:pt>
              </c:strCache>
            </c:strRef>
          </c:cat>
          <c:val>
            <c:numRef>
              <c:f>BIR!$F$13:$F$21</c:f>
              <c:numCache>
                <c:formatCode>0.0</c:formatCode>
                <c:ptCount val="9"/>
                <c:pt idx="0">
                  <c:v>16.333333333333304</c:v>
                </c:pt>
                <c:pt idx="1">
                  <c:v>45.5</c:v>
                </c:pt>
                <c:pt idx="2">
                  <c:v>23.2</c:v>
                </c:pt>
                <c:pt idx="3">
                  <c:v>14</c:v>
                </c:pt>
                <c:pt idx="4">
                  <c:v>18.600000000000001</c:v>
                </c:pt>
                <c:pt idx="5">
                  <c:v>41.71</c:v>
                </c:pt>
                <c:pt idx="6">
                  <c:v>15.83</c:v>
                </c:pt>
                <c:pt idx="7">
                  <c:v>1</c:v>
                </c:pt>
                <c:pt idx="8">
                  <c:v>0</c:v>
                </c:pt>
              </c:numCache>
            </c:numRef>
          </c:val>
        </c:ser>
        <c:marker val="1"/>
        <c:axId val="81046144"/>
        <c:axId val="81052032"/>
      </c:lineChart>
      <c:catAx>
        <c:axId val="81046144"/>
        <c:scaling>
          <c:orientation val="minMax"/>
        </c:scaling>
        <c:axPos val="b"/>
        <c:tickLblPos val="nextTo"/>
        <c:txPr>
          <a:bodyPr/>
          <a:lstStyle/>
          <a:p>
            <a:pPr>
              <a:defRPr sz="1200"/>
            </a:pPr>
            <a:endParaRPr lang="en-US"/>
          </a:p>
        </c:txPr>
        <c:crossAx val="81052032"/>
        <c:crosses val="autoZero"/>
        <c:auto val="1"/>
        <c:lblAlgn val="ctr"/>
        <c:lblOffset val="100"/>
      </c:catAx>
      <c:valAx>
        <c:axId val="81052032"/>
        <c:scaling>
          <c:orientation val="minMax"/>
        </c:scaling>
        <c:axPos val="l"/>
        <c:majorGridlines/>
        <c:numFmt formatCode="General" sourceLinked="1"/>
        <c:tickLblPos val="nextTo"/>
        <c:txPr>
          <a:bodyPr/>
          <a:lstStyle/>
          <a:p>
            <a:pPr>
              <a:defRPr sz="1400"/>
            </a:pPr>
            <a:endParaRPr lang="en-US"/>
          </a:p>
        </c:txPr>
        <c:crossAx val="81046144"/>
        <c:crosses val="autoZero"/>
        <c:crossBetween val="between"/>
      </c:valAx>
    </c:plotArea>
    <c:legend>
      <c:legendPos val="r"/>
      <c:layout>
        <c:manualLayout>
          <c:xMode val="edge"/>
          <c:yMode val="edge"/>
          <c:x val="0.79356906775541947"/>
          <c:y val="0.11218285214348209"/>
          <c:w val="0.18606060606060609"/>
          <c:h val="0.13542244719410088"/>
        </c:manualLayout>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3776751463759347E-2"/>
          <c:y val="4.3715846994535519E-2"/>
          <c:w val="0.86367805586801683"/>
          <c:h val="0.88382965448991047"/>
        </c:manualLayout>
      </c:layout>
      <c:lineChart>
        <c:grouping val="standard"/>
        <c:ser>
          <c:idx val="1"/>
          <c:order val="0"/>
          <c:tx>
            <c:strRef>
              <c:f>BIR!$C$12</c:f>
              <c:strCache>
                <c:ptCount val="1"/>
                <c:pt idx="0">
                  <c:v>C1, 2</c:v>
                </c:pt>
              </c:strCache>
            </c:strRef>
          </c:tx>
          <c:cat>
            <c:strRef>
              <c:f>BIR!$A$13:$A$21</c:f>
              <c:strCache>
                <c:ptCount val="9"/>
                <c:pt idx="0">
                  <c:v>Sept</c:v>
                </c:pt>
                <c:pt idx="1">
                  <c:v>Oct</c:v>
                </c:pt>
                <c:pt idx="2">
                  <c:v>Nov</c:v>
                </c:pt>
                <c:pt idx="3">
                  <c:v>Dec</c:v>
                </c:pt>
                <c:pt idx="4">
                  <c:v>Jan</c:v>
                </c:pt>
                <c:pt idx="5">
                  <c:v>Feb</c:v>
                </c:pt>
                <c:pt idx="6">
                  <c:v>Mar</c:v>
                </c:pt>
                <c:pt idx="7">
                  <c:v>Apr</c:v>
                </c:pt>
                <c:pt idx="8">
                  <c:v>May</c:v>
                </c:pt>
              </c:strCache>
            </c:strRef>
          </c:cat>
          <c:val>
            <c:numRef>
              <c:f>BIR!$C$13:$C$21</c:f>
              <c:numCache>
                <c:formatCode>0.00</c:formatCode>
                <c:ptCount val="9"/>
                <c:pt idx="1">
                  <c:v>15.5</c:v>
                </c:pt>
                <c:pt idx="2">
                  <c:v>11.333333333333334</c:v>
                </c:pt>
                <c:pt idx="3">
                  <c:v>10</c:v>
                </c:pt>
                <c:pt idx="4">
                  <c:v>10.666666666666675</c:v>
                </c:pt>
                <c:pt idx="5">
                  <c:v>9.7142857142857135</c:v>
                </c:pt>
                <c:pt idx="6">
                  <c:v>9</c:v>
                </c:pt>
                <c:pt idx="7">
                  <c:v>8.1428571428571352</c:v>
                </c:pt>
                <c:pt idx="8">
                  <c:v>3.6</c:v>
                </c:pt>
              </c:numCache>
            </c:numRef>
          </c:val>
        </c:ser>
        <c:ser>
          <c:idx val="3"/>
          <c:order val="1"/>
          <c:tx>
            <c:strRef>
              <c:f>BIR!$E$12</c:f>
              <c:strCache>
                <c:ptCount val="1"/>
                <c:pt idx="0">
                  <c:v>C2, 2</c:v>
                </c:pt>
              </c:strCache>
            </c:strRef>
          </c:tx>
          <c:cat>
            <c:strRef>
              <c:f>BIR!$A$13:$A$21</c:f>
              <c:strCache>
                <c:ptCount val="9"/>
                <c:pt idx="0">
                  <c:v>Sept</c:v>
                </c:pt>
                <c:pt idx="1">
                  <c:v>Oct</c:v>
                </c:pt>
                <c:pt idx="2">
                  <c:v>Nov</c:v>
                </c:pt>
                <c:pt idx="3">
                  <c:v>Dec</c:v>
                </c:pt>
                <c:pt idx="4">
                  <c:v>Jan</c:v>
                </c:pt>
                <c:pt idx="5">
                  <c:v>Feb</c:v>
                </c:pt>
                <c:pt idx="6">
                  <c:v>Mar</c:v>
                </c:pt>
                <c:pt idx="7">
                  <c:v>Apr</c:v>
                </c:pt>
                <c:pt idx="8">
                  <c:v>May</c:v>
                </c:pt>
              </c:strCache>
            </c:strRef>
          </c:cat>
          <c:val>
            <c:numRef>
              <c:f>BIR!$E$13:$E$21</c:f>
              <c:numCache>
                <c:formatCode>0.0</c:formatCode>
                <c:ptCount val="9"/>
                <c:pt idx="0">
                  <c:v>11.75</c:v>
                </c:pt>
                <c:pt idx="1">
                  <c:v>9.3333333333333357</c:v>
                </c:pt>
                <c:pt idx="2">
                  <c:v>8.5</c:v>
                </c:pt>
                <c:pt idx="3">
                  <c:v>4.8333333333333384</c:v>
                </c:pt>
                <c:pt idx="4">
                  <c:v>7.5</c:v>
                </c:pt>
                <c:pt idx="5">
                  <c:v>15</c:v>
                </c:pt>
                <c:pt idx="6">
                  <c:v>9.3333333333333357</c:v>
                </c:pt>
                <c:pt idx="7">
                  <c:v>4.3333333333333384</c:v>
                </c:pt>
                <c:pt idx="8">
                  <c:v>2.3333333333333335</c:v>
                </c:pt>
              </c:numCache>
            </c:numRef>
          </c:val>
        </c:ser>
        <c:marker val="1"/>
        <c:axId val="81273216"/>
        <c:axId val="81274752"/>
      </c:lineChart>
      <c:catAx>
        <c:axId val="81273216"/>
        <c:scaling>
          <c:orientation val="minMax"/>
        </c:scaling>
        <c:axPos val="b"/>
        <c:tickLblPos val="nextTo"/>
        <c:txPr>
          <a:bodyPr/>
          <a:lstStyle/>
          <a:p>
            <a:pPr>
              <a:defRPr sz="1200"/>
            </a:pPr>
            <a:endParaRPr lang="en-US"/>
          </a:p>
        </c:txPr>
        <c:crossAx val="81274752"/>
        <c:crosses val="autoZero"/>
        <c:auto val="1"/>
        <c:lblAlgn val="ctr"/>
        <c:lblOffset val="100"/>
      </c:catAx>
      <c:valAx>
        <c:axId val="81274752"/>
        <c:scaling>
          <c:orientation val="minMax"/>
          <c:max val="50"/>
        </c:scaling>
        <c:axPos val="l"/>
        <c:majorGridlines/>
        <c:numFmt formatCode="General" sourceLinked="1"/>
        <c:tickLblPos val="nextTo"/>
        <c:txPr>
          <a:bodyPr/>
          <a:lstStyle/>
          <a:p>
            <a:pPr>
              <a:defRPr sz="1400"/>
            </a:pPr>
            <a:endParaRPr lang="en-US"/>
          </a:p>
        </c:txPr>
        <c:crossAx val="81273216"/>
        <c:crosses val="autoZero"/>
        <c:crossBetween val="between"/>
      </c:valAx>
    </c:plotArea>
    <c:legend>
      <c:legendPos val="r"/>
      <c:layout>
        <c:manualLayout>
          <c:xMode val="edge"/>
          <c:yMode val="edge"/>
          <c:x val="0.57172619047619078"/>
          <c:y val="0.13155046143425619"/>
          <c:w val="0.26458333333333334"/>
          <c:h val="0.19120015240030491"/>
        </c:manualLayout>
      </c:layout>
      <c:spPr>
        <a:solidFill>
          <a:srgbClr val="FFFFFF"/>
        </a:solidFill>
      </c:spPr>
      <c:txPr>
        <a:bodyPr/>
        <a:lstStyle/>
        <a:p>
          <a:pPr>
            <a:defRPr sz="1600"/>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4507102053419793E-2"/>
          <c:y val="2.9569892473118291E-2"/>
          <c:w val="0.90626087180278891"/>
          <c:h val="0.88570336974007258"/>
        </c:manualLayout>
      </c:layout>
      <c:lineChart>
        <c:grouping val="standard"/>
        <c:ser>
          <c:idx val="1"/>
          <c:order val="0"/>
          <c:tx>
            <c:strRef>
              <c:f>BIR!$G$12</c:f>
              <c:strCache>
                <c:ptCount val="1"/>
                <c:pt idx="0">
                  <c:v>Year One</c:v>
                </c:pt>
              </c:strCache>
            </c:strRef>
          </c:tx>
          <c:spPr>
            <a:ln w="76200"/>
          </c:spPr>
          <c:cat>
            <c:strRef>
              <c:f>BIR!$A$13:$A$21</c:f>
              <c:strCache>
                <c:ptCount val="9"/>
                <c:pt idx="0">
                  <c:v>Sept</c:v>
                </c:pt>
                <c:pt idx="1">
                  <c:v>Oct</c:v>
                </c:pt>
                <c:pt idx="2">
                  <c:v>Nov</c:v>
                </c:pt>
                <c:pt idx="3">
                  <c:v>Dec</c:v>
                </c:pt>
                <c:pt idx="4">
                  <c:v>Jan</c:v>
                </c:pt>
                <c:pt idx="5">
                  <c:v>Feb</c:v>
                </c:pt>
                <c:pt idx="6">
                  <c:v>Mar</c:v>
                </c:pt>
                <c:pt idx="7">
                  <c:v>Apr</c:v>
                </c:pt>
                <c:pt idx="8">
                  <c:v>May</c:v>
                </c:pt>
              </c:strCache>
            </c:strRef>
          </c:cat>
          <c:val>
            <c:numRef>
              <c:f>BIR!$G$13:$G$21</c:f>
              <c:numCache>
                <c:formatCode>0.0</c:formatCode>
                <c:ptCount val="9"/>
                <c:pt idx="0">
                  <c:v>16.333333333333304</c:v>
                </c:pt>
                <c:pt idx="1">
                  <c:v>32.5</c:v>
                </c:pt>
                <c:pt idx="2">
                  <c:v>19.489999999999977</c:v>
                </c:pt>
                <c:pt idx="3">
                  <c:v>17.543333333333294</c:v>
                </c:pt>
                <c:pt idx="4">
                  <c:v>21.433333333333305</c:v>
                </c:pt>
                <c:pt idx="5">
                  <c:v>29.533333333333299</c:v>
                </c:pt>
                <c:pt idx="6">
                  <c:v>17.73</c:v>
                </c:pt>
                <c:pt idx="7">
                  <c:v>17.566666666666666</c:v>
                </c:pt>
                <c:pt idx="8">
                  <c:v>2.0666666666666669</c:v>
                </c:pt>
              </c:numCache>
            </c:numRef>
          </c:val>
        </c:ser>
        <c:ser>
          <c:idx val="3"/>
          <c:order val="1"/>
          <c:tx>
            <c:strRef>
              <c:f>BIR!$H$12</c:f>
              <c:strCache>
                <c:ptCount val="1"/>
                <c:pt idx="0">
                  <c:v>Year Two</c:v>
                </c:pt>
              </c:strCache>
            </c:strRef>
          </c:tx>
          <c:spPr>
            <a:ln w="63500">
              <a:prstDash val="sysDash"/>
            </a:ln>
          </c:spPr>
          <c:cat>
            <c:strRef>
              <c:f>BIR!$A$13:$A$21</c:f>
              <c:strCache>
                <c:ptCount val="9"/>
                <c:pt idx="0">
                  <c:v>Sept</c:v>
                </c:pt>
                <c:pt idx="1">
                  <c:v>Oct</c:v>
                </c:pt>
                <c:pt idx="2">
                  <c:v>Nov</c:v>
                </c:pt>
                <c:pt idx="3">
                  <c:v>Dec</c:v>
                </c:pt>
                <c:pt idx="4">
                  <c:v>Jan</c:v>
                </c:pt>
                <c:pt idx="5">
                  <c:v>Feb</c:v>
                </c:pt>
                <c:pt idx="6">
                  <c:v>Mar</c:v>
                </c:pt>
                <c:pt idx="7">
                  <c:v>Apr</c:v>
                </c:pt>
                <c:pt idx="8">
                  <c:v>May</c:v>
                </c:pt>
              </c:strCache>
            </c:strRef>
          </c:cat>
          <c:val>
            <c:numRef>
              <c:f>BIR!$H$13:$H$21</c:f>
              <c:numCache>
                <c:formatCode>0.0</c:formatCode>
                <c:ptCount val="9"/>
                <c:pt idx="0">
                  <c:v>11.75</c:v>
                </c:pt>
                <c:pt idx="1">
                  <c:v>12.416666666666677</c:v>
                </c:pt>
                <c:pt idx="2">
                  <c:v>9.9166666666666767</c:v>
                </c:pt>
                <c:pt idx="3">
                  <c:v>7.4166666666666696</c:v>
                </c:pt>
                <c:pt idx="4">
                  <c:v>9.0833333333333321</c:v>
                </c:pt>
                <c:pt idx="5">
                  <c:v>12.357142857142872</c:v>
                </c:pt>
                <c:pt idx="6">
                  <c:v>9.1666666666666767</c:v>
                </c:pt>
                <c:pt idx="7">
                  <c:v>6.2380952380952355</c:v>
                </c:pt>
                <c:pt idx="8">
                  <c:v>2.9666666666666668</c:v>
                </c:pt>
              </c:numCache>
            </c:numRef>
          </c:val>
        </c:ser>
        <c:marker val="1"/>
        <c:axId val="81324288"/>
        <c:axId val="81330176"/>
      </c:lineChart>
      <c:catAx>
        <c:axId val="81324288"/>
        <c:scaling>
          <c:orientation val="minMax"/>
        </c:scaling>
        <c:axPos val="b"/>
        <c:tickLblPos val="nextTo"/>
        <c:crossAx val="81330176"/>
        <c:crosses val="autoZero"/>
        <c:auto val="1"/>
        <c:lblAlgn val="ctr"/>
        <c:lblOffset val="100"/>
      </c:catAx>
      <c:valAx>
        <c:axId val="81330176"/>
        <c:scaling>
          <c:orientation val="minMax"/>
          <c:max val="50"/>
        </c:scaling>
        <c:axPos val="l"/>
        <c:majorGridlines/>
        <c:numFmt formatCode="0.0" sourceLinked="1"/>
        <c:tickLblPos val="nextTo"/>
        <c:crossAx val="81324288"/>
        <c:crosses val="autoZero"/>
        <c:crossBetween val="between"/>
      </c:valAx>
    </c:plotArea>
    <c:legend>
      <c:legendPos val="r"/>
      <c:layout>
        <c:manualLayout>
          <c:xMode val="edge"/>
          <c:yMode val="edge"/>
          <c:x val="0.76258169934640552"/>
          <c:y val="1.8647235627804591E-2"/>
          <c:w val="0.21454248366013096"/>
          <c:h val="0.19120015240030491"/>
        </c:manualLayout>
      </c:layout>
      <c:spPr>
        <a:solidFill>
          <a:schemeClr val="bg1"/>
        </a:solidFill>
      </c:spPr>
      <c:txPr>
        <a:bodyPr/>
        <a:lstStyle/>
        <a:p>
          <a:pPr>
            <a:defRPr sz="1800"/>
          </a:pPr>
          <a:endParaRPr lang="en-US"/>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Monthly</a:t>
            </a:r>
            <a:r>
              <a:rPr lang="en-US" baseline="0"/>
              <a:t> Average BIRs</a:t>
            </a:r>
            <a:endParaRPr lang="en-US"/>
          </a:p>
        </c:rich>
      </c:tx>
    </c:title>
    <c:plotArea>
      <c:layout/>
      <c:barChart>
        <c:barDir val="col"/>
        <c:grouping val="clustered"/>
        <c:ser>
          <c:idx val="10"/>
          <c:order val="0"/>
          <c:tx>
            <c:strRef>
              <c:f>BIR!$A$23</c:f>
              <c:strCache>
                <c:ptCount val="1"/>
                <c:pt idx="0">
                  <c:v>Average</c:v>
                </c:pt>
              </c:strCache>
            </c:strRef>
          </c:tx>
          <c:spPr>
            <a:ln>
              <a:solidFill>
                <a:schemeClr val="tx1"/>
              </a:solidFill>
            </a:ln>
          </c:spPr>
          <c:dPt>
            <c:idx val="0"/>
            <c:spPr>
              <a:solidFill>
                <a:schemeClr val="tx2">
                  <a:lumMod val="60000"/>
                  <a:lumOff val="40000"/>
                </a:schemeClr>
              </a:solidFill>
              <a:ln>
                <a:solidFill>
                  <a:schemeClr val="tx1"/>
                </a:solidFill>
              </a:ln>
            </c:spPr>
          </c:dPt>
          <c:dPt>
            <c:idx val="2"/>
            <c:spPr>
              <a:solidFill>
                <a:srgbClr val="FF0000"/>
              </a:solidFill>
              <a:ln>
                <a:solidFill>
                  <a:schemeClr val="tx1"/>
                </a:solidFill>
              </a:ln>
            </c:spPr>
          </c:dPt>
          <c:dPt>
            <c:idx val="3"/>
            <c:spPr>
              <a:solidFill>
                <a:srgbClr val="FDB7A9"/>
              </a:solidFill>
              <a:ln>
                <a:solidFill>
                  <a:schemeClr val="tx1"/>
                </a:solidFill>
              </a:ln>
            </c:spPr>
          </c:dPt>
          <c:dPt>
            <c:idx val="4"/>
            <c:spPr>
              <a:solidFill>
                <a:srgbClr val="00B050"/>
              </a:solidFill>
              <a:ln>
                <a:solidFill>
                  <a:schemeClr val="tx1"/>
                </a:solidFill>
              </a:ln>
            </c:spPr>
          </c:dPt>
          <c:dLbls>
            <c:numFmt formatCode="#,##0.0" sourceLinked="0"/>
            <c:spPr>
              <a:solidFill>
                <a:srgbClr val="FFFFFF"/>
              </a:solidFill>
            </c:spPr>
            <c:txPr>
              <a:bodyPr/>
              <a:lstStyle/>
              <a:p>
                <a:pPr>
                  <a:defRPr sz="1600" b="1"/>
                </a:pPr>
                <a:endParaRPr lang="en-US"/>
              </a:p>
            </c:txPr>
            <c:showVal val="1"/>
          </c:dLbls>
          <c:cat>
            <c:strRef>
              <c:f>BIR!$B$12:$F$12</c:f>
              <c:strCache>
                <c:ptCount val="5"/>
                <c:pt idx="0">
                  <c:v>C1, YR1</c:v>
                </c:pt>
                <c:pt idx="1">
                  <c:v>C1, YR2</c:v>
                </c:pt>
                <c:pt idx="2">
                  <c:v>C2, YR1</c:v>
                </c:pt>
                <c:pt idx="3">
                  <c:v>C2, YR2</c:v>
                </c:pt>
                <c:pt idx="4">
                  <c:v>C3, YR1</c:v>
                </c:pt>
              </c:strCache>
            </c:strRef>
          </c:cat>
          <c:val>
            <c:numRef>
              <c:f>BIR!$B$23:$F$23</c:f>
              <c:numCache>
                <c:formatCode>General</c:formatCode>
                <c:ptCount val="5"/>
                <c:pt idx="0">
                  <c:v>28.481250000000003</c:v>
                </c:pt>
                <c:pt idx="1">
                  <c:v>9.7446428571428569</c:v>
                </c:pt>
                <c:pt idx="2">
                  <c:v>10.737500000000001</c:v>
                </c:pt>
                <c:pt idx="3">
                  <c:v>8.1018518518518459</c:v>
                </c:pt>
                <c:pt idx="4">
                  <c:v>19.574814814814829</c:v>
                </c:pt>
              </c:numCache>
            </c:numRef>
          </c:val>
        </c:ser>
        <c:axId val="81371136"/>
        <c:axId val="81372672"/>
      </c:barChart>
      <c:catAx>
        <c:axId val="81371136"/>
        <c:scaling>
          <c:orientation val="minMax"/>
        </c:scaling>
        <c:axPos val="b"/>
        <c:tickLblPos val="nextTo"/>
        <c:txPr>
          <a:bodyPr/>
          <a:lstStyle/>
          <a:p>
            <a:pPr>
              <a:defRPr sz="1400"/>
            </a:pPr>
            <a:endParaRPr lang="en-US"/>
          </a:p>
        </c:txPr>
        <c:crossAx val="81372672"/>
        <c:crosses val="autoZero"/>
        <c:auto val="1"/>
        <c:lblAlgn val="ctr"/>
        <c:lblOffset val="100"/>
      </c:catAx>
      <c:valAx>
        <c:axId val="81372672"/>
        <c:scaling>
          <c:orientation val="minMax"/>
        </c:scaling>
        <c:axPos val="l"/>
        <c:majorGridlines/>
        <c:numFmt formatCode="General" sourceLinked="1"/>
        <c:tickLblPos val="nextTo"/>
        <c:txPr>
          <a:bodyPr/>
          <a:lstStyle/>
          <a:p>
            <a:pPr>
              <a:defRPr sz="1400"/>
            </a:pPr>
            <a:endParaRPr lang="en-US"/>
          </a:p>
        </c:txPr>
        <c:crossAx val="81371136"/>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9.7495078740157504E-2"/>
          <c:y val="2.8278688524590177E-2"/>
          <c:w val="0.71032620922384704"/>
          <c:h val="0.85110666494557063"/>
        </c:manualLayout>
      </c:layout>
      <c:barChart>
        <c:barDir val="col"/>
        <c:grouping val="clustered"/>
        <c:ser>
          <c:idx val="0"/>
          <c:order val="0"/>
          <c:tx>
            <c:strRef>
              <c:f>SSRS!$A$5</c:f>
              <c:strCache>
                <c:ptCount val="1"/>
                <c:pt idx="0">
                  <c:v>SS Mean-Pre</c:v>
                </c:pt>
              </c:strCache>
            </c:strRef>
          </c:tx>
          <c:spPr>
            <a:ln>
              <a:solidFill>
                <a:sysClr val="windowText" lastClr="000000"/>
              </a:solidFill>
            </a:ln>
          </c:spPr>
          <c:dLbls>
            <c:dLbl>
              <c:idx val="0"/>
              <c:layout>
                <c:manualLayout>
                  <c:x val="-6.80272108843538E-3"/>
                  <c:y val="-5.4644808743168852E-3"/>
                </c:manualLayout>
              </c:layout>
              <c:showVal val="1"/>
            </c:dLbl>
            <c:dLbl>
              <c:idx val="1"/>
              <c:layout>
                <c:manualLayout>
                  <c:x val="-8.5034013605442323E-3"/>
                  <c:y val="-5.4644808743169355E-3"/>
                </c:manualLayout>
              </c:layout>
              <c:showVal val="1"/>
            </c:dLbl>
            <c:dLbl>
              <c:idx val="2"/>
              <c:layout>
                <c:manualLayout>
                  <c:x val="-5.1020408163265285E-3"/>
                  <c:y val="0"/>
                </c:manualLayout>
              </c:layout>
              <c:showVal val="1"/>
            </c:dLbl>
            <c:spPr>
              <a:solidFill>
                <a:sysClr val="window" lastClr="FFFFFF"/>
              </a:solidFill>
            </c:spPr>
            <c:txPr>
              <a:bodyPr/>
              <a:lstStyle/>
              <a:p>
                <a:pPr>
                  <a:defRPr sz="1400"/>
                </a:pPr>
                <a:endParaRPr lang="en-US"/>
              </a:p>
            </c:txPr>
            <c:showVal val="1"/>
          </c:dLbls>
          <c:cat>
            <c:strRef>
              <c:f>SSRS!$B$251:$D$251</c:f>
              <c:strCache>
                <c:ptCount val="3"/>
                <c:pt idx="0">
                  <c:v>Cohort 1 Yr1</c:v>
                </c:pt>
                <c:pt idx="1">
                  <c:v>Cohort2 Yr1</c:v>
                </c:pt>
                <c:pt idx="2">
                  <c:v>Cohort3 Yr1</c:v>
                </c:pt>
              </c:strCache>
            </c:strRef>
          </c:cat>
          <c:val>
            <c:numRef>
              <c:f>(SSRS!$B$5,SSRS!$D$5,SSRS!$F$5)</c:f>
              <c:numCache>
                <c:formatCode>0.00</c:formatCode>
                <c:ptCount val="3"/>
                <c:pt idx="0" formatCode="General">
                  <c:v>97.38</c:v>
                </c:pt>
                <c:pt idx="1">
                  <c:v>94.285714285714292</c:v>
                </c:pt>
                <c:pt idx="2">
                  <c:v>97.86999999999999</c:v>
                </c:pt>
              </c:numCache>
            </c:numRef>
          </c:val>
        </c:ser>
        <c:ser>
          <c:idx val="1"/>
          <c:order val="1"/>
          <c:tx>
            <c:strRef>
              <c:f>SSRS!$A$6</c:f>
              <c:strCache>
                <c:ptCount val="1"/>
                <c:pt idx="0">
                  <c:v>SS Mean-Post</c:v>
                </c:pt>
              </c:strCache>
            </c:strRef>
          </c:tx>
          <c:dLbls>
            <c:spPr>
              <a:solidFill>
                <a:sysClr val="window" lastClr="FFFFFF"/>
              </a:solidFill>
            </c:spPr>
            <c:txPr>
              <a:bodyPr/>
              <a:lstStyle/>
              <a:p>
                <a:pPr>
                  <a:defRPr sz="1400"/>
                </a:pPr>
                <a:endParaRPr lang="en-US"/>
              </a:p>
            </c:txPr>
            <c:showVal val="1"/>
          </c:dLbls>
          <c:cat>
            <c:strRef>
              <c:f>SSRS!$B$251:$D$251</c:f>
              <c:strCache>
                <c:ptCount val="3"/>
                <c:pt idx="0">
                  <c:v>Cohort 1 Yr1</c:v>
                </c:pt>
                <c:pt idx="1">
                  <c:v>Cohort2 Yr1</c:v>
                </c:pt>
                <c:pt idx="2">
                  <c:v>Cohort3 Yr1</c:v>
                </c:pt>
              </c:strCache>
            </c:strRef>
          </c:cat>
          <c:val>
            <c:numRef>
              <c:f>(SSRS!$B$6,SSRS!$D$6,SSRS!$F$6)</c:f>
              <c:numCache>
                <c:formatCode>0.00</c:formatCode>
                <c:ptCount val="3"/>
                <c:pt idx="0">
                  <c:v>100.82</c:v>
                </c:pt>
                <c:pt idx="1">
                  <c:v>100.3</c:v>
                </c:pt>
                <c:pt idx="2">
                  <c:v>101.64999999999999</c:v>
                </c:pt>
              </c:numCache>
            </c:numRef>
          </c:val>
        </c:ser>
        <c:axId val="81535744"/>
        <c:axId val="81537280"/>
      </c:barChart>
      <c:catAx>
        <c:axId val="81535744"/>
        <c:scaling>
          <c:orientation val="minMax"/>
        </c:scaling>
        <c:axPos val="b"/>
        <c:numFmt formatCode="General" sourceLinked="1"/>
        <c:tickLblPos val="nextTo"/>
        <c:txPr>
          <a:bodyPr/>
          <a:lstStyle/>
          <a:p>
            <a:pPr>
              <a:defRPr sz="1400"/>
            </a:pPr>
            <a:endParaRPr lang="en-US"/>
          </a:p>
        </c:txPr>
        <c:crossAx val="81537280"/>
        <c:crosses val="autoZero"/>
        <c:auto val="1"/>
        <c:lblAlgn val="ctr"/>
        <c:lblOffset val="100"/>
      </c:catAx>
      <c:valAx>
        <c:axId val="81537280"/>
        <c:scaling>
          <c:orientation val="minMax"/>
          <c:max val="104"/>
          <c:min val="70"/>
        </c:scaling>
        <c:axPos val="l"/>
        <c:majorGridlines/>
        <c:numFmt formatCode="General" sourceLinked="1"/>
        <c:tickLblPos val="nextTo"/>
        <c:crossAx val="81535744"/>
        <c:crosses val="autoZero"/>
        <c:crossBetween val="between"/>
      </c:valAx>
    </c:plotArea>
    <c:legend>
      <c:legendPos val="r"/>
      <c:layout>
        <c:manualLayout>
          <c:xMode val="edge"/>
          <c:yMode val="edge"/>
          <c:x val="0.83009069178852679"/>
          <c:y val="0.20529129555526882"/>
          <c:w val="0.16098073678290223"/>
          <c:h val="0.57302375112946968"/>
        </c:manualLayout>
      </c:layout>
    </c:legend>
    <c:plotVisOnly val="1"/>
  </c:chart>
  <c:txPr>
    <a:bodyPr/>
    <a:lstStyle/>
    <a:p>
      <a:pPr>
        <a:defRPr sz="1800"/>
      </a:pPr>
      <a:endParaRPr lang="en-US"/>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0.33654</cdr:x>
      <cdr:y>0.85484</cdr:y>
    </cdr:from>
    <cdr:to>
      <cdr:x>0.83237</cdr:x>
      <cdr:y>0.93911</cdr:y>
    </cdr:to>
    <cdr:sp macro="" textlink="">
      <cdr:nvSpPr>
        <cdr:cNvPr id="2" name="TextBox 1"/>
        <cdr:cNvSpPr txBox="1"/>
      </cdr:nvSpPr>
      <cdr:spPr>
        <a:xfrm xmlns:a="http://schemas.openxmlformats.org/drawingml/2006/main">
          <a:off x="2667000" y="4038600"/>
          <a:ext cx="3929353" cy="3981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DCF33815-825C-42E1-9974-0AFA4189E5F7}" type="TxLink">
            <a:rPr lang="en-US" sz="1800" b="1"/>
            <a:pPr/>
            <a:t>Monthly Average Program Incidents</a:t>
          </a:fld>
          <a:endParaRPr lang="en-US" sz="18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0.08929</cdr:x>
      <cdr:y>0.63115</cdr:y>
    </cdr:from>
    <cdr:to>
      <cdr:x>0.82143</cdr:x>
      <cdr:y>0.87705</cdr:y>
    </cdr:to>
    <cdr:sp macro="" textlink="">
      <cdr:nvSpPr>
        <cdr:cNvPr id="4" name="Rectangle 3"/>
        <cdr:cNvSpPr/>
      </cdr:nvSpPr>
      <cdr:spPr>
        <a:xfrm xmlns:a="http://schemas.openxmlformats.org/drawingml/2006/main">
          <a:off x="762000" y="2933700"/>
          <a:ext cx="6248400" cy="1143000"/>
        </a:xfrm>
        <a:prstGeom xmlns:a="http://schemas.openxmlformats.org/drawingml/2006/main" prst="rect">
          <a:avLst/>
        </a:prstGeom>
        <a:solidFill xmlns:a="http://schemas.openxmlformats.org/drawingml/2006/main">
          <a:srgbClr val="FF0000">
            <a:alpha val="60000"/>
          </a:srgb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nchor="ctr"/>
        <a:lstStyle xmlns:a="http://schemas.openxmlformats.org/drawingml/2006/main"/>
        <a:p xmlns:a="http://schemas.openxmlformats.org/drawingml/2006/main">
          <a:pPr algn="ctr"/>
          <a:r>
            <a:rPr lang="en-US" sz="3600" dirty="0" smtClean="0">
              <a:solidFill>
                <a:schemeClr val="tx1">
                  <a:lumMod val="85000"/>
                  <a:lumOff val="15000"/>
                </a:schemeClr>
              </a:solidFill>
            </a:rPr>
            <a:t>AT RISK</a:t>
          </a:r>
          <a:endParaRPr lang="en-US" sz="3600" dirty="0">
            <a:solidFill>
              <a:schemeClr val="tx1">
                <a:lumMod val="85000"/>
                <a:lumOff val="15000"/>
              </a:schemeClr>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0.13761</cdr:x>
      <cdr:y>0.02459</cdr:y>
    </cdr:from>
    <cdr:to>
      <cdr:x>0.23853</cdr:x>
      <cdr:y>0.09016</cdr:y>
    </cdr:to>
    <cdr:sp macro="" textlink="">
      <cdr:nvSpPr>
        <cdr:cNvPr id="2" name="Line Callout 1 1"/>
        <cdr:cNvSpPr/>
      </cdr:nvSpPr>
      <cdr:spPr>
        <a:xfrm xmlns:a="http://schemas.openxmlformats.org/drawingml/2006/main" flipH="1">
          <a:off x="1143000" y="114300"/>
          <a:ext cx="838200" cy="304800"/>
        </a:xfrm>
        <a:prstGeom xmlns:a="http://schemas.openxmlformats.org/drawingml/2006/main" prst="borderCallout1">
          <a:avLst>
            <a:gd name="adj1" fmla="val 18750"/>
            <a:gd name="adj2" fmla="val -8333"/>
            <a:gd name="adj3" fmla="val 152500"/>
            <a:gd name="adj4" fmla="val -43788"/>
          </a:avLst>
        </a:prstGeom>
        <a:noFill xmlns:a="http://schemas.openxmlformats.org/drawingml/2006/main"/>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smtClean="0">
              <a:solidFill>
                <a:schemeClr val="tx1"/>
              </a:solidFill>
            </a:rPr>
            <a:t>p&lt;.008</a:t>
          </a:r>
          <a:endParaRPr lang="en-US"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134" y="0"/>
            <a:ext cx="3038648" cy="465138"/>
          </a:xfrm>
          <a:prstGeom prst="rect">
            <a:avLst/>
          </a:prstGeom>
        </p:spPr>
        <p:txBody>
          <a:bodyPr vert="horz" lIns="91440" tIns="45720" rIns="91440" bIns="45720" rtlCol="0"/>
          <a:lstStyle>
            <a:lvl1pPr algn="r">
              <a:defRPr sz="1200" smtClean="0"/>
            </a:lvl1pPr>
          </a:lstStyle>
          <a:p>
            <a:pPr>
              <a:defRPr/>
            </a:pPr>
            <a:fld id="{9DEB338F-C8C4-4D46-B54A-21E722CBEFDB}" type="datetimeFigureOut">
              <a:rPr lang="en-US"/>
              <a:pPr>
                <a:defRPr/>
              </a:pPr>
              <a:t>3/31/2010</a:t>
            </a:fld>
            <a:endParaRPr lang="en-US"/>
          </a:p>
        </p:txBody>
      </p:sp>
      <p:sp>
        <p:nvSpPr>
          <p:cNvPr id="4" name="Footer Placeholder 3"/>
          <p:cNvSpPr>
            <a:spLocks noGrp="1"/>
          </p:cNvSpPr>
          <p:nvPr>
            <p:ph type="ftr" sz="quarter" idx="2"/>
          </p:nvPr>
        </p:nvSpPr>
        <p:spPr>
          <a:xfrm>
            <a:off x="0" y="8829675"/>
            <a:ext cx="3038649"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134" y="8829675"/>
            <a:ext cx="3038648" cy="465138"/>
          </a:xfrm>
          <a:prstGeom prst="rect">
            <a:avLst/>
          </a:prstGeom>
        </p:spPr>
        <p:txBody>
          <a:bodyPr vert="horz" lIns="91440" tIns="45720" rIns="91440" bIns="45720" rtlCol="0" anchor="b"/>
          <a:lstStyle>
            <a:lvl1pPr algn="r">
              <a:defRPr sz="1200" smtClean="0"/>
            </a:lvl1pPr>
          </a:lstStyle>
          <a:p>
            <a:pPr>
              <a:defRPr/>
            </a:pPr>
            <a:fld id="{A33334DF-8E6D-49F8-92CC-1FC3A174851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134" y="0"/>
            <a:ext cx="3038648" cy="465138"/>
          </a:xfrm>
          <a:prstGeom prst="rect">
            <a:avLst/>
          </a:prstGeom>
        </p:spPr>
        <p:txBody>
          <a:bodyPr vert="horz" lIns="91440" tIns="45720" rIns="91440" bIns="45720" rtlCol="0"/>
          <a:lstStyle>
            <a:lvl1pPr algn="r">
              <a:defRPr sz="1200" smtClean="0"/>
            </a:lvl1pPr>
          </a:lstStyle>
          <a:p>
            <a:pPr>
              <a:defRPr/>
            </a:pPr>
            <a:fld id="{E91AB495-05A9-4CD7-8D70-15FC021AE53E}" type="datetimeFigureOut">
              <a:rPr lang="en-US"/>
              <a:pPr>
                <a:defRPr/>
              </a:pPr>
              <a:t>3/31/2010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849" y="4416426"/>
            <a:ext cx="5606703"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649"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134" y="8829675"/>
            <a:ext cx="3038648" cy="465138"/>
          </a:xfrm>
          <a:prstGeom prst="rect">
            <a:avLst/>
          </a:prstGeom>
        </p:spPr>
        <p:txBody>
          <a:bodyPr vert="horz" lIns="91440" tIns="45720" rIns="91440" bIns="45720" rtlCol="0" anchor="b"/>
          <a:lstStyle>
            <a:lvl1pPr algn="r">
              <a:defRPr sz="1200" smtClean="0"/>
            </a:lvl1pPr>
          </a:lstStyle>
          <a:p>
            <a:pPr>
              <a:defRPr/>
            </a:pPr>
            <a:fld id="{AD555AEF-ACB2-4E33-BF0E-9D38424F021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dirty="0" smtClean="0"/>
              <a:t>Total possible is 129. = Range from 37 to 129.  10 programs per cohort.</a:t>
            </a:r>
          </a:p>
          <a:p>
            <a:pPr fontAlgn="auto">
              <a:spcBef>
                <a:spcPts val="0"/>
              </a:spcBef>
              <a:spcAft>
                <a:spcPts val="0"/>
              </a:spcAft>
              <a:defRPr/>
            </a:pPr>
            <a:r>
              <a:rPr lang="en-US" dirty="0" smtClean="0"/>
              <a:t>1=not in place</a:t>
            </a:r>
          </a:p>
          <a:p>
            <a:pPr fontAlgn="auto">
              <a:spcBef>
                <a:spcPts val="0"/>
              </a:spcBef>
              <a:spcAft>
                <a:spcPts val="0"/>
              </a:spcAft>
              <a:defRPr/>
            </a:pPr>
            <a:r>
              <a:rPr lang="en-US" dirty="0" smtClean="0"/>
              <a:t>2=improvement</a:t>
            </a:r>
          </a:p>
          <a:p>
            <a:pPr fontAlgn="auto">
              <a:spcBef>
                <a:spcPts val="0"/>
              </a:spcBef>
              <a:spcAft>
                <a:spcPts val="0"/>
              </a:spcAft>
              <a:defRPr/>
            </a:pPr>
            <a:r>
              <a:rPr lang="en-US" dirty="0" smtClean="0"/>
              <a:t>3=in place</a:t>
            </a:r>
          </a:p>
          <a:p>
            <a:pPr fontAlgn="auto">
              <a:spcBef>
                <a:spcPts val="0"/>
              </a:spcBef>
              <a:spcAft>
                <a:spcPts val="0"/>
              </a:spcAft>
              <a:defRPr/>
            </a:pPr>
            <a:r>
              <a:rPr lang="en-US" dirty="0" smtClean="0"/>
              <a:t>KEY POINTS:</a:t>
            </a:r>
            <a:r>
              <a:rPr lang="en-US" baseline="0" dirty="0" smtClean="0"/>
              <a:t> growth in all; sustained changed in yr 1 and 2</a:t>
            </a:r>
            <a:endParaRPr lang="en-US" dirty="0" smtClean="0"/>
          </a:p>
          <a:p>
            <a:pPr fontAlgn="auto">
              <a:spcBef>
                <a:spcPts val="0"/>
              </a:spcBef>
              <a:spcAft>
                <a:spcPts val="0"/>
              </a:spcAft>
              <a:defRPr/>
            </a:pPr>
            <a:endParaRPr lang="en-US" dirty="0" smtClean="0"/>
          </a:p>
          <a:p>
            <a:pPr fontAlgn="auto">
              <a:spcBef>
                <a:spcPts val="0"/>
              </a:spcBef>
              <a:spcAft>
                <a:spcPts val="0"/>
              </a:spcAft>
              <a:defRPr/>
            </a:pPr>
            <a:r>
              <a:rPr lang="en-US" dirty="0" smtClean="0"/>
              <a:t>Critical elements:</a:t>
            </a:r>
          </a:p>
          <a:p>
            <a:pPr marL="228600" indent="-228600" fontAlgn="auto">
              <a:spcBef>
                <a:spcPts val="0"/>
              </a:spcBef>
              <a:spcAft>
                <a:spcPts val="0"/>
              </a:spcAft>
              <a:buFont typeface="+mj-lt"/>
              <a:buAutoNum type="arabicPeriod"/>
              <a:defRPr/>
            </a:pPr>
            <a:r>
              <a:rPr lang="en-US" dirty="0" smtClean="0"/>
              <a:t>Establish Leadership Team</a:t>
            </a:r>
          </a:p>
          <a:p>
            <a:pPr marL="228600" indent="-228600" fontAlgn="auto">
              <a:spcBef>
                <a:spcPts val="0"/>
              </a:spcBef>
              <a:spcAft>
                <a:spcPts val="0"/>
              </a:spcAft>
              <a:buFont typeface="+mj-lt"/>
              <a:buAutoNum type="arabicPeriod"/>
              <a:defRPr/>
            </a:pPr>
            <a:r>
              <a:rPr lang="en-US" dirty="0" smtClean="0"/>
              <a:t>Staff Buy-In</a:t>
            </a:r>
          </a:p>
          <a:p>
            <a:pPr marL="228600" indent="-228600" fontAlgn="auto">
              <a:spcBef>
                <a:spcPts val="0"/>
              </a:spcBef>
              <a:spcAft>
                <a:spcPts val="0"/>
              </a:spcAft>
              <a:buFont typeface="+mj-lt"/>
              <a:buAutoNum type="arabicPeriod"/>
              <a:defRPr/>
            </a:pPr>
            <a:r>
              <a:rPr lang="en-US" dirty="0" smtClean="0"/>
              <a:t>Family Involvement</a:t>
            </a:r>
          </a:p>
          <a:p>
            <a:pPr marL="228600" indent="-228600" fontAlgn="auto">
              <a:spcBef>
                <a:spcPts val="0"/>
              </a:spcBef>
              <a:spcAft>
                <a:spcPts val="0"/>
              </a:spcAft>
              <a:buFont typeface="+mj-lt"/>
              <a:buAutoNum type="arabicPeriod"/>
              <a:defRPr/>
            </a:pPr>
            <a:r>
              <a:rPr lang="en-US" dirty="0" smtClean="0"/>
              <a:t>Program Wide Expectations</a:t>
            </a:r>
          </a:p>
          <a:p>
            <a:pPr marL="228600" indent="-228600" fontAlgn="auto">
              <a:spcBef>
                <a:spcPts val="0"/>
              </a:spcBef>
              <a:spcAft>
                <a:spcPts val="0"/>
              </a:spcAft>
              <a:buFont typeface="+mj-lt"/>
              <a:buAutoNum type="arabicPeriod"/>
              <a:defRPr/>
            </a:pPr>
            <a:r>
              <a:rPr lang="en-US" dirty="0" smtClean="0"/>
              <a:t>Strategies for teaching and acknowledging the program wide expectations</a:t>
            </a:r>
          </a:p>
          <a:p>
            <a:pPr marL="228600" indent="-228600" fontAlgn="auto">
              <a:spcBef>
                <a:spcPts val="0"/>
              </a:spcBef>
              <a:spcAft>
                <a:spcPts val="0"/>
              </a:spcAft>
              <a:buFont typeface="+mj-lt"/>
              <a:buAutoNum type="arabicPeriod"/>
              <a:defRPr/>
            </a:pPr>
            <a:r>
              <a:rPr lang="en-US" dirty="0" smtClean="0"/>
              <a:t>All classrooms demonstrate the adoption of the Teaching Pyramid.</a:t>
            </a:r>
          </a:p>
          <a:p>
            <a:pPr marL="228600" indent="-228600" fontAlgn="auto">
              <a:spcBef>
                <a:spcPts val="0"/>
              </a:spcBef>
              <a:spcAft>
                <a:spcPts val="0"/>
              </a:spcAft>
              <a:buFont typeface="+mj-lt"/>
              <a:buAutoNum type="arabicPeriod"/>
              <a:defRPr/>
            </a:pPr>
            <a:r>
              <a:rPr lang="en-US" dirty="0" smtClean="0"/>
              <a:t>Procedures for responding to challenging behavior</a:t>
            </a:r>
          </a:p>
          <a:p>
            <a:pPr marL="228600" indent="-228600" fontAlgn="auto">
              <a:spcBef>
                <a:spcPts val="0"/>
              </a:spcBef>
              <a:spcAft>
                <a:spcPts val="0"/>
              </a:spcAft>
              <a:buFont typeface="+mj-lt"/>
              <a:buAutoNum type="arabicPeriod"/>
              <a:defRPr/>
            </a:pPr>
            <a:r>
              <a:rPr lang="en-US" dirty="0" smtClean="0"/>
              <a:t>Staff support plan</a:t>
            </a:r>
          </a:p>
          <a:p>
            <a:pPr marL="228600" indent="-228600" fontAlgn="auto">
              <a:spcBef>
                <a:spcPts val="0"/>
              </a:spcBef>
              <a:spcAft>
                <a:spcPts val="0"/>
              </a:spcAft>
              <a:buFont typeface="+mj-lt"/>
              <a:buAutoNum type="arabicPeriod"/>
              <a:defRPr/>
            </a:pPr>
            <a:r>
              <a:rPr lang="en-US" dirty="0" smtClean="0"/>
              <a:t>Monitoring implementation and outcomes</a:t>
            </a:r>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C6D2AB-557C-464E-887C-1185D277C793}" type="slidenum">
              <a:rPr lang="en-US"/>
              <a:pPr/>
              <a:t>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dirty="0" smtClean="0"/>
              <a:t>Here you can see no real change. Here</a:t>
            </a:r>
            <a:r>
              <a:rPr lang="en-US" baseline="0" dirty="0" smtClean="0"/>
              <a:t> is the hardest level to see real change, and I think keeping our average close to the 100 normative range is certainly not bad news. This is also the smaller scale with fewer items. </a:t>
            </a:r>
            <a:endParaRPr lang="en-US" dirty="0" smtClean="0"/>
          </a:p>
          <a:p>
            <a:pPr fontAlgn="auto">
              <a:spcBef>
                <a:spcPts val="0"/>
              </a:spcBef>
              <a:spcAft>
                <a:spcPts val="0"/>
              </a:spcAft>
              <a:defRPr/>
            </a:pPr>
            <a:endParaRPr lang="en-US" dirty="0" smtClean="0"/>
          </a:p>
          <a:p>
            <a:pPr fontAlgn="auto">
              <a:spcBef>
                <a:spcPts val="0"/>
              </a:spcBef>
              <a:spcAft>
                <a:spcPts val="0"/>
              </a:spcAft>
              <a:defRPr/>
            </a:pPr>
            <a:r>
              <a:rPr lang="en-US" dirty="0" smtClean="0"/>
              <a:t>In problem behavior we see that on</a:t>
            </a:r>
            <a:r>
              <a:rPr lang="en-US" baseline="0" dirty="0" smtClean="0"/>
              <a:t> average we were very close to normal and stayed there. This is the </a:t>
            </a:r>
            <a:endParaRPr lang="en-US" dirty="0" smtClean="0"/>
          </a:p>
          <a:p>
            <a:pPr fontAlgn="auto">
              <a:spcBef>
                <a:spcPts val="0"/>
              </a:spcBef>
              <a:spcAft>
                <a:spcPts val="0"/>
              </a:spcAft>
              <a:defRPr/>
            </a:pPr>
            <a:endParaRPr lang="en-US" dirty="0" smtClean="0"/>
          </a:p>
          <a:p>
            <a:pPr fontAlgn="auto">
              <a:spcBef>
                <a:spcPts val="0"/>
              </a:spcBef>
              <a:spcAft>
                <a:spcPts val="0"/>
              </a:spcAft>
              <a:defRPr/>
            </a:pPr>
            <a:r>
              <a:rPr lang="en-US" dirty="0" smtClean="0"/>
              <a:t>10 Items: Problem Behavior</a:t>
            </a:r>
          </a:p>
          <a:p>
            <a:pPr marL="228600" indent="-228600" fontAlgn="auto">
              <a:spcBef>
                <a:spcPts val="0"/>
              </a:spcBef>
              <a:spcAft>
                <a:spcPts val="0"/>
              </a:spcAft>
              <a:buFontTx/>
              <a:buAutoNum type="arabicPeriod"/>
              <a:defRPr/>
            </a:pPr>
            <a:r>
              <a:rPr lang="en-US" dirty="0" smtClean="0"/>
              <a:t>Temper tantrums</a:t>
            </a:r>
          </a:p>
          <a:p>
            <a:pPr marL="228600" indent="-228600" fontAlgn="auto">
              <a:spcBef>
                <a:spcPts val="0"/>
              </a:spcBef>
              <a:spcAft>
                <a:spcPts val="0"/>
              </a:spcAft>
              <a:buFontTx/>
              <a:buAutoNum type="arabicPeriod"/>
              <a:defRPr/>
            </a:pPr>
            <a:r>
              <a:rPr lang="en-US" dirty="0" smtClean="0"/>
              <a:t>Fidgets</a:t>
            </a:r>
          </a:p>
          <a:p>
            <a:pPr marL="228600" indent="-228600" fontAlgn="auto">
              <a:spcBef>
                <a:spcPts val="0"/>
              </a:spcBef>
              <a:spcAft>
                <a:spcPts val="0"/>
              </a:spcAft>
              <a:buFontTx/>
              <a:buAutoNum type="arabicPeriod"/>
              <a:defRPr/>
            </a:pPr>
            <a:r>
              <a:rPr lang="en-US" dirty="0" smtClean="0"/>
              <a:t>Argues with others</a:t>
            </a:r>
          </a:p>
          <a:p>
            <a:pPr marL="228600" indent="-228600" fontAlgn="auto">
              <a:spcBef>
                <a:spcPts val="0"/>
              </a:spcBef>
              <a:spcAft>
                <a:spcPts val="0"/>
              </a:spcAft>
              <a:buFontTx/>
              <a:buAutoNum type="arabicPeriod"/>
              <a:defRPr/>
            </a:pPr>
            <a:r>
              <a:rPr lang="en-US" dirty="0" smtClean="0"/>
              <a:t>Disturbs ongoing activities</a:t>
            </a:r>
          </a:p>
          <a:p>
            <a:pPr marL="228600" indent="-228600" fontAlgn="auto">
              <a:spcBef>
                <a:spcPts val="0"/>
              </a:spcBef>
              <a:spcAft>
                <a:spcPts val="0"/>
              </a:spcAft>
              <a:buFontTx/>
              <a:buAutoNum type="arabicPeriod"/>
              <a:defRPr/>
            </a:pPr>
            <a:r>
              <a:rPr lang="en-US" dirty="0" smtClean="0"/>
              <a:t>Says nobody likes him or her</a:t>
            </a:r>
          </a:p>
          <a:p>
            <a:pPr marL="228600" indent="-228600" fontAlgn="auto">
              <a:spcBef>
                <a:spcPts val="0"/>
              </a:spcBef>
              <a:spcAft>
                <a:spcPts val="0"/>
              </a:spcAft>
              <a:buFontTx/>
              <a:buAutoNum type="arabicPeriod"/>
              <a:defRPr/>
            </a:pPr>
            <a:r>
              <a:rPr lang="en-US" dirty="0" smtClean="0"/>
              <a:t>Appears lonely</a:t>
            </a:r>
          </a:p>
          <a:p>
            <a:pPr marL="228600" indent="-228600" fontAlgn="auto">
              <a:spcBef>
                <a:spcPts val="0"/>
              </a:spcBef>
              <a:spcAft>
                <a:spcPts val="0"/>
              </a:spcAft>
              <a:buFontTx/>
              <a:buAutoNum type="arabicPeriod"/>
              <a:defRPr/>
            </a:pPr>
            <a:r>
              <a:rPr lang="en-US" dirty="0" smtClean="0"/>
              <a:t>Is aggressive toward people/objects</a:t>
            </a:r>
          </a:p>
          <a:p>
            <a:pPr marL="228600" indent="-228600" fontAlgn="auto">
              <a:spcBef>
                <a:spcPts val="0"/>
              </a:spcBef>
              <a:spcAft>
                <a:spcPts val="0"/>
              </a:spcAft>
              <a:buFontTx/>
              <a:buAutoNum type="arabicPeriod"/>
              <a:defRPr/>
            </a:pPr>
            <a:r>
              <a:rPr lang="en-US" dirty="0" smtClean="0"/>
              <a:t>Disobeys rules/requests</a:t>
            </a:r>
          </a:p>
          <a:p>
            <a:pPr marL="228600" indent="-228600" fontAlgn="auto">
              <a:spcBef>
                <a:spcPts val="0"/>
              </a:spcBef>
              <a:spcAft>
                <a:spcPts val="0"/>
              </a:spcAft>
              <a:buFontTx/>
              <a:buAutoNum type="arabicPeriod"/>
              <a:defRPr/>
            </a:pPr>
            <a:r>
              <a:rPr lang="en-US" dirty="0" smtClean="0"/>
              <a:t>Shows anxiety about being with other children</a:t>
            </a:r>
          </a:p>
          <a:p>
            <a:pPr marL="228600" indent="-228600" fontAlgn="auto">
              <a:spcBef>
                <a:spcPts val="0"/>
              </a:spcBef>
              <a:spcAft>
                <a:spcPts val="0"/>
              </a:spcAft>
              <a:buFontTx/>
              <a:buAutoNum type="arabicPeriod"/>
              <a:defRPr/>
            </a:pPr>
            <a:r>
              <a:rPr lang="en-US" dirty="0" smtClean="0"/>
              <a:t> Acts sad or depressed</a:t>
            </a:r>
          </a:p>
          <a:p>
            <a:pPr fontAlgn="auto">
              <a:spcBef>
                <a:spcPts val="0"/>
              </a:spcBef>
              <a:spcAft>
                <a:spcPts val="0"/>
              </a:spcAft>
              <a:defRPr/>
            </a:pPr>
            <a:endParaRPr lang="en-US" dirty="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2076AC-2A25-4253-96A5-B3BF088D9A18}" type="slidenum">
              <a:rPr lang="en-US"/>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fontAlgn="auto">
              <a:spcBef>
                <a:spcPts val="0"/>
              </a:spcBef>
              <a:spcAft>
                <a:spcPts val="0"/>
              </a:spcAft>
              <a:defRPr/>
            </a:pPr>
            <a:r>
              <a:rPr lang="en-US" dirty="0" smtClean="0"/>
              <a:t>In Year two,</a:t>
            </a:r>
            <a:r>
              <a:rPr lang="en-US" baseline="0" dirty="0" smtClean="0"/>
              <a:t> we did see some growth perhaps as an indication of program wide changes. To push your overall average (with an n=254) above 100 is pretty good news. </a:t>
            </a:r>
            <a:endParaRPr lang="en-US" dirty="0" smtClean="0"/>
          </a:p>
          <a:p>
            <a:pPr fontAlgn="auto">
              <a:spcBef>
                <a:spcPts val="0"/>
              </a:spcBef>
              <a:spcAft>
                <a:spcPts val="0"/>
              </a:spcAft>
              <a:defRPr/>
            </a:pPr>
            <a:endParaRPr lang="en-US" dirty="0" smtClean="0"/>
          </a:p>
          <a:p>
            <a:pPr fontAlgn="auto">
              <a:spcBef>
                <a:spcPts val="0"/>
              </a:spcBef>
              <a:spcAft>
                <a:spcPts val="0"/>
              </a:spcAft>
              <a:defRPr/>
            </a:pPr>
            <a:r>
              <a:rPr lang="en-US" dirty="0" smtClean="0"/>
              <a:t>10 Items: Problem Behavior</a:t>
            </a:r>
          </a:p>
          <a:p>
            <a:pPr marL="228600" indent="-228600" fontAlgn="auto">
              <a:spcBef>
                <a:spcPts val="0"/>
              </a:spcBef>
              <a:spcAft>
                <a:spcPts val="0"/>
              </a:spcAft>
              <a:buFontTx/>
              <a:buAutoNum type="arabicPeriod"/>
              <a:defRPr/>
            </a:pPr>
            <a:r>
              <a:rPr lang="en-US" dirty="0" smtClean="0"/>
              <a:t>Temper tantrums</a:t>
            </a:r>
          </a:p>
          <a:p>
            <a:pPr marL="228600" indent="-228600" fontAlgn="auto">
              <a:spcBef>
                <a:spcPts val="0"/>
              </a:spcBef>
              <a:spcAft>
                <a:spcPts val="0"/>
              </a:spcAft>
              <a:buFontTx/>
              <a:buAutoNum type="arabicPeriod"/>
              <a:defRPr/>
            </a:pPr>
            <a:r>
              <a:rPr lang="en-US" dirty="0" smtClean="0"/>
              <a:t>Fidgets</a:t>
            </a:r>
          </a:p>
          <a:p>
            <a:pPr marL="228600" indent="-228600" fontAlgn="auto">
              <a:spcBef>
                <a:spcPts val="0"/>
              </a:spcBef>
              <a:spcAft>
                <a:spcPts val="0"/>
              </a:spcAft>
              <a:buFontTx/>
              <a:buAutoNum type="arabicPeriod"/>
              <a:defRPr/>
            </a:pPr>
            <a:r>
              <a:rPr lang="en-US" dirty="0" smtClean="0"/>
              <a:t>Argues with others</a:t>
            </a:r>
          </a:p>
          <a:p>
            <a:pPr marL="228600" indent="-228600" fontAlgn="auto">
              <a:spcBef>
                <a:spcPts val="0"/>
              </a:spcBef>
              <a:spcAft>
                <a:spcPts val="0"/>
              </a:spcAft>
              <a:buFontTx/>
              <a:buAutoNum type="arabicPeriod"/>
              <a:defRPr/>
            </a:pPr>
            <a:r>
              <a:rPr lang="en-US" dirty="0" smtClean="0"/>
              <a:t>Disturbs ongoing activities</a:t>
            </a:r>
          </a:p>
          <a:p>
            <a:pPr marL="228600" indent="-228600" fontAlgn="auto">
              <a:spcBef>
                <a:spcPts val="0"/>
              </a:spcBef>
              <a:spcAft>
                <a:spcPts val="0"/>
              </a:spcAft>
              <a:buFontTx/>
              <a:buAutoNum type="arabicPeriod"/>
              <a:defRPr/>
            </a:pPr>
            <a:r>
              <a:rPr lang="en-US" dirty="0" smtClean="0"/>
              <a:t>Says nobody likes him or her</a:t>
            </a:r>
          </a:p>
          <a:p>
            <a:pPr marL="228600" indent="-228600" fontAlgn="auto">
              <a:spcBef>
                <a:spcPts val="0"/>
              </a:spcBef>
              <a:spcAft>
                <a:spcPts val="0"/>
              </a:spcAft>
              <a:buFontTx/>
              <a:buAutoNum type="arabicPeriod"/>
              <a:defRPr/>
            </a:pPr>
            <a:r>
              <a:rPr lang="en-US" dirty="0" smtClean="0"/>
              <a:t>Appears lonely</a:t>
            </a:r>
          </a:p>
          <a:p>
            <a:pPr marL="228600" indent="-228600" fontAlgn="auto">
              <a:spcBef>
                <a:spcPts val="0"/>
              </a:spcBef>
              <a:spcAft>
                <a:spcPts val="0"/>
              </a:spcAft>
              <a:buFontTx/>
              <a:buAutoNum type="arabicPeriod"/>
              <a:defRPr/>
            </a:pPr>
            <a:r>
              <a:rPr lang="en-US" dirty="0" smtClean="0"/>
              <a:t>Is aggressive toward people/objects</a:t>
            </a:r>
          </a:p>
          <a:p>
            <a:pPr marL="228600" indent="-228600" fontAlgn="auto">
              <a:spcBef>
                <a:spcPts val="0"/>
              </a:spcBef>
              <a:spcAft>
                <a:spcPts val="0"/>
              </a:spcAft>
              <a:buFontTx/>
              <a:buAutoNum type="arabicPeriod"/>
              <a:defRPr/>
            </a:pPr>
            <a:r>
              <a:rPr lang="en-US" dirty="0" smtClean="0"/>
              <a:t>Disobeys rules/requests</a:t>
            </a:r>
          </a:p>
          <a:p>
            <a:pPr marL="228600" indent="-228600" fontAlgn="auto">
              <a:spcBef>
                <a:spcPts val="0"/>
              </a:spcBef>
              <a:spcAft>
                <a:spcPts val="0"/>
              </a:spcAft>
              <a:buFontTx/>
              <a:buAutoNum type="arabicPeriod"/>
              <a:defRPr/>
            </a:pPr>
            <a:r>
              <a:rPr lang="en-US" dirty="0" smtClean="0"/>
              <a:t>Shows anxiety about being with other children</a:t>
            </a:r>
          </a:p>
          <a:p>
            <a:pPr marL="228600" indent="-228600" fontAlgn="auto">
              <a:spcBef>
                <a:spcPts val="0"/>
              </a:spcBef>
              <a:spcAft>
                <a:spcPts val="0"/>
              </a:spcAft>
              <a:buFontTx/>
              <a:buAutoNum type="arabicPeriod"/>
              <a:defRPr/>
            </a:pPr>
            <a:r>
              <a:rPr lang="en-US" dirty="0" smtClean="0"/>
              <a:t> Acts sad or depressed</a:t>
            </a:r>
          </a:p>
          <a:p>
            <a:pPr fontAlgn="auto">
              <a:spcBef>
                <a:spcPts val="0"/>
              </a:spcBef>
              <a:spcAft>
                <a:spcPts val="0"/>
              </a:spcAft>
              <a:defRPr/>
            </a:pPr>
            <a:endParaRPr lang="en-US" dirty="0" smtClean="0"/>
          </a:p>
          <a:p>
            <a:pPr>
              <a:spcBef>
                <a:spcPct val="0"/>
              </a:spcBef>
            </a:pPr>
            <a:endParaRPr 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CB9862-835A-4734-8ED0-86D8A68B51A5}" type="slidenum">
              <a:rPr lang="en-US"/>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averages do not help us understand how many are at the “at risk” level and how many are “significant”. So the next set of graphs look at those percentages and how they change. As you can see from a social skills level, there is a very consistent drop in pulling kids out of the at risk area. Look at Cohort 2, Year 1. That is a powerful drop and shows some growth in social skills. </a:t>
            </a:r>
            <a:endParaRPr lang="en-US" dirty="0"/>
          </a:p>
        </p:txBody>
      </p:sp>
      <p:sp>
        <p:nvSpPr>
          <p:cNvPr id="4" name="Slide Number Placeholder 3"/>
          <p:cNvSpPr>
            <a:spLocks noGrp="1"/>
          </p:cNvSpPr>
          <p:nvPr>
            <p:ph type="sldNum" sz="quarter" idx="10"/>
          </p:nvPr>
        </p:nvSpPr>
        <p:spPr/>
        <p:txBody>
          <a:bodyPr/>
          <a:lstStyle/>
          <a:p>
            <a:pPr>
              <a:defRPr/>
            </a:pPr>
            <a:fld id="{AD555AEF-ACB2-4E33-BF0E-9D38424F021A}" type="slidenum">
              <a:rPr lang="en-US" smtClean="0"/>
              <a:pPr>
                <a:defRPr/>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looking</a:t>
            </a:r>
            <a:r>
              <a:rPr lang="en-US" baseline="0" dirty="0" smtClean="0"/>
              <a:t> at the “significant kids” you can see that we the reduction in year two was higher than year one, again suggesting that sustained program wide change really is starts to make a different at the child level.</a:t>
            </a:r>
          </a:p>
          <a:p>
            <a:endParaRPr lang="en-US" baseline="0" dirty="0" smtClean="0"/>
          </a:p>
          <a:p>
            <a:r>
              <a:rPr lang="en-US" baseline="0" dirty="0" smtClean="0"/>
              <a:t>Overall, there are typically top of the pyramid kids, and when you can reduce that to under 5 percent, everything is better. You are not overwhelming your special needs services. Classroom management is easier. Again, very good news.</a:t>
            </a:r>
            <a:endParaRPr lang="en-US" dirty="0"/>
          </a:p>
        </p:txBody>
      </p:sp>
      <p:sp>
        <p:nvSpPr>
          <p:cNvPr id="4" name="Slide Number Placeholder 3"/>
          <p:cNvSpPr>
            <a:spLocks noGrp="1"/>
          </p:cNvSpPr>
          <p:nvPr>
            <p:ph type="sldNum" sz="quarter" idx="10"/>
          </p:nvPr>
        </p:nvSpPr>
        <p:spPr/>
        <p:txBody>
          <a:bodyPr/>
          <a:lstStyle/>
          <a:p>
            <a:pPr>
              <a:defRPr/>
            </a:pPr>
            <a:fld id="{AD555AEF-ACB2-4E33-BF0E-9D38424F021A}" type="slidenum">
              <a:rPr lang="en-US" smtClean="0"/>
              <a:pPr>
                <a:defRPr/>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the results are more mixed,</a:t>
            </a:r>
            <a:r>
              <a:rPr lang="en-US" baseline="0" dirty="0" smtClean="0"/>
              <a:t> but this is the final level of change we are measuring. The drop in C1, Year 1, is due to some reporting quirks where all the data that came back from the post were from just one program. Some of this may reflect more sophistication of scoring by teachers. </a:t>
            </a:r>
          </a:p>
          <a:p>
            <a:endParaRPr lang="en-US" baseline="0" dirty="0" smtClean="0"/>
          </a:p>
          <a:p>
            <a:r>
              <a:rPr lang="en-US" baseline="0" dirty="0" smtClean="0"/>
              <a:t>And perhaps the reduction in changes, less than 3% in the last few years is a positive indication. Essentially, not much is changing which is not necessarily a bad thing.</a:t>
            </a:r>
            <a:endParaRPr lang="en-US" dirty="0"/>
          </a:p>
        </p:txBody>
      </p:sp>
      <p:sp>
        <p:nvSpPr>
          <p:cNvPr id="4" name="Slide Number Placeholder 3"/>
          <p:cNvSpPr>
            <a:spLocks noGrp="1"/>
          </p:cNvSpPr>
          <p:nvPr>
            <p:ph type="sldNum" sz="quarter" idx="10"/>
          </p:nvPr>
        </p:nvSpPr>
        <p:spPr/>
        <p:txBody>
          <a:bodyPr/>
          <a:lstStyle/>
          <a:p>
            <a:pPr>
              <a:defRPr/>
            </a:pPr>
            <a:fld id="{AD555AEF-ACB2-4E33-BF0E-9D38424F021A}" type="slidenum">
              <a:rPr lang="en-US" smtClean="0"/>
              <a:pPr>
                <a:defRPr/>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we do see increases in problem behavior for Cohort 1,but not the others. Again, flat is okay. </a:t>
            </a:r>
            <a:endParaRPr lang="en-US" dirty="0" smtClean="0"/>
          </a:p>
          <a:p>
            <a:endParaRPr lang="en-US" dirty="0" smtClean="0"/>
          </a:p>
          <a:p>
            <a:r>
              <a:rPr lang="en-US" dirty="0" smtClean="0"/>
              <a:t>At this level we did dig deeper and compared the</a:t>
            </a:r>
            <a:r>
              <a:rPr lang="en-US" baseline="0" dirty="0" smtClean="0"/>
              <a:t> few programs that reflected the change. </a:t>
            </a:r>
            <a:endParaRPr lang="en-US" dirty="0" smtClean="0"/>
          </a:p>
          <a:p>
            <a:r>
              <a:rPr lang="en-US" dirty="0" smtClean="0"/>
              <a:t>-On C1Y1</a:t>
            </a:r>
            <a:r>
              <a:rPr lang="en-US" baseline="0" dirty="0" smtClean="0"/>
              <a:t> we looked at TPOT and red flags went up!</a:t>
            </a:r>
          </a:p>
          <a:p>
            <a:r>
              <a:rPr lang="en-US" baseline="0" dirty="0" smtClean="0"/>
              <a:t>-On C1Y2 we did not have post data on TPOT on two highest programs. We have to question where they were with implementation. </a:t>
            </a:r>
          </a:p>
          <a:p>
            <a:endParaRPr lang="en-US" baseline="0" dirty="0" smtClean="0"/>
          </a:p>
          <a:p>
            <a:r>
              <a:rPr lang="en-US" baseline="0" dirty="0" smtClean="0"/>
              <a:t>So if the lesson is that we are not getting good implementation then of course we don’t expect to see positive change. </a:t>
            </a:r>
          </a:p>
          <a:p>
            <a:r>
              <a:rPr lang="en-US" baseline="0" dirty="0" smtClean="0"/>
              <a:t>Dig deeper message</a:t>
            </a:r>
            <a:endParaRPr lang="en-US" dirty="0"/>
          </a:p>
        </p:txBody>
      </p:sp>
      <p:sp>
        <p:nvSpPr>
          <p:cNvPr id="4" name="Slide Number Placeholder 3"/>
          <p:cNvSpPr>
            <a:spLocks noGrp="1"/>
          </p:cNvSpPr>
          <p:nvPr>
            <p:ph type="sldNum" sz="quarter" idx="10"/>
          </p:nvPr>
        </p:nvSpPr>
        <p:spPr/>
        <p:txBody>
          <a:bodyPr/>
          <a:lstStyle/>
          <a:p>
            <a:pPr>
              <a:defRPr/>
            </a:pPr>
            <a:fld id="{AD555AEF-ACB2-4E33-BF0E-9D38424F021A}"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KEY POINTS: growth</a:t>
            </a:r>
            <a:r>
              <a:rPr lang="en-US" baseline="0" dirty="0" smtClean="0"/>
              <a:t> in all years; sustained growth between years; not in Cohort 2. </a:t>
            </a:r>
            <a:endParaRPr lang="en-US" dirty="0" smtClean="0"/>
          </a:p>
          <a:p>
            <a:pPr>
              <a:spcBef>
                <a:spcPct val="0"/>
              </a:spcBef>
            </a:pPr>
            <a:endParaRPr lang="en-US" dirty="0" smtClean="0"/>
          </a:p>
          <a:p>
            <a:pPr>
              <a:spcBef>
                <a:spcPct val="0"/>
              </a:spcBef>
            </a:pPr>
            <a:r>
              <a:rPr lang="en-US" dirty="0" smtClean="0"/>
              <a:t>TPOT is only in Scores of only “Anchored Section” (items 8-22=15 items)</a:t>
            </a:r>
          </a:p>
          <a:p>
            <a:pPr>
              <a:spcBef>
                <a:spcPct val="0"/>
              </a:spcBef>
            </a:pPr>
            <a:r>
              <a:rPr lang="en-US" dirty="0" smtClean="0"/>
              <a:t>Does not include Classroom Environment or Red Flags</a:t>
            </a:r>
          </a:p>
          <a:p>
            <a:pPr>
              <a:spcBef>
                <a:spcPct val="0"/>
              </a:spcBef>
            </a:pPr>
            <a:r>
              <a:rPr lang="en-US" dirty="0" smtClean="0"/>
              <a:t>Includes (e.g.)—schedules and routines; transitions; teaching behavioral expectations, social skills, emotions, problem solving, friendship skills; promoting children’s engagement; support children with persistent behavior problems; involving families; collaborative teaming with other adults.</a:t>
            </a:r>
          </a:p>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833388-8EA9-433F-8915-D4E1F7E06F2B}" type="slidenum">
              <a:rPr lang="en-US"/>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KEY POINTS:</a:t>
            </a:r>
            <a:r>
              <a:rPr lang="en-US" baseline="0" dirty="0" smtClean="0"/>
              <a:t> </a:t>
            </a:r>
            <a:r>
              <a:rPr lang="en-US" dirty="0" smtClean="0"/>
              <a:t>Year one to</a:t>
            </a:r>
            <a:r>
              <a:rPr lang="en-US" baseline="0" dirty="0" smtClean="0"/>
              <a:t> year two improvements. A few numbers can really throw this off. Some of this is based on program practice and procedures. Change is harder at the system level. </a:t>
            </a:r>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C6FF48-7E85-49AE-AA31-C9E166D14EEE}" type="slidenum">
              <a:rPr lang="en-US"/>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seen</a:t>
            </a:r>
            <a:r>
              <a:rPr lang="en-US" baseline="0" dirty="0" smtClean="0"/>
              <a:t> more clearly here. Big change in calls is due to high cohort 3 change. </a:t>
            </a:r>
            <a:endParaRPr lang="en-US" dirty="0"/>
          </a:p>
        </p:txBody>
      </p:sp>
      <p:sp>
        <p:nvSpPr>
          <p:cNvPr id="4" name="Slide Number Placeholder 3"/>
          <p:cNvSpPr>
            <a:spLocks noGrp="1"/>
          </p:cNvSpPr>
          <p:nvPr>
            <p:ph type="sldNum" sz="quarter" idx="10"/>
          </p:nvPr>
        </p:nvSpPr>
        <p:spPr/>
        <p:txBody>
          <a:bodyPr/>
          <a:lstStyle/>
          <a:p>
            <a:pPr>
              <a:defRPr/>
            </a:pPr>
            <a:fld id="{AD555AEF-ACB2-4E33-BF0E-9D38424F021A}" type="slidenum">
              <a:rPr lang="en-US" smtClean="0"/>
              <a:pPr>
                <a:defRPr/>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 the drop is due to not reporting. But look at year one versus year two. </a:t>
            </a:r>
            <a:endParaRPr lang="en-US" dirty="0"/>
          </a:p>
        </p:txBody>
      </p:sp>
      <p:sp>
        <p:nvSpPr>
          <p:cNvPr id="4" name="Slide Number Placeholder 3"/>
          <p:cNvSpPr>
            <a:spLocks noGrp="1"/>
          </p:cNvSpPr>
          <p:nvPr>
            <p:ph type="sldNum" sz="quarter" idx="10"/>
          </p:nvPr>
        </p:nvSpPr>
        <p:spPr/>
        <p:txBody>
          <a:bodyPr/>
          <a:lstStyle/>
          <a:p>
            <a:pPr>
              <a:defRPr/>
            </a:pPr>
            <a:fld id="{AD555AEF-ACB2-4E33-BF0E-9D38424F021A}" type="slidenum">
              <a:rPr lang="en-US" smtClean="0"/>
              <a:pPr>
                <a:defRPr/>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even here you see that year</a:t>
            </a:r>
            <a:r>
              <a:rPr lang="en-US" baseline="0" dirty="0" smtClean="0"/>
              <a:t> two was consistently below year one. </a:t>
            </a:r>
            <a:endParaRPr lang="en-US" dirty="0"/>
          </a:p>
        </p:txBody>
      </p:sp>
      <p:sp>
        <p:nvSpPr>
          <p:cNvPr id="4" name="Slide Number Placeholder 3"/>
          <p:cNvSpPr>
            <a:spLocks noGrp="1"/>
          </p:cNvSpPr>
          <p:nvPr>
            <p:ph type="sldNum" sz="quarter" idx="10"/>
          </p:nvPr>
        </p:nvSpPr>
        <p:spPr/>
        <p:txBody>
          <a:bodyPr/>
          <a:lstStyle/>
          <a:p>
            <a:pPr>
              <a:defRPr/>
            </a:pPr>
            <a:fld id="{AD555AEF-ACB2-4E33-BF0E-9D38424F021A}" type="slidenum">
              <a:rPr lang="en-US" smtClean="0"/>
              <a:pPr>
                <a:defRPr/>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KEY POINTS: When you look at data by cohorts you also see drops</a:t>
            </a:r>
            <a:r>
              <a:rPr lang="en-US" baseline="0" dirty="0" smtClean="0"/>
              <a:t> in all. Exactly what you would want to see. The total BIRs in year one also jump around, suggesting that each year and classroom is different. You could have one kid that is causing some of this. </a:t>
            </a:r>
          </a:p>
          <a:p>
            <a:pPr>
              <a:spcBef>
                <a:spcPct val="0"/>
              </a:spcBef>
            </a:pPr>
            <a:endParaRPr lang="en-US" baseline="0" dirty="0" smtClean="0"/>
          </a:p>
          <a:p>
            <a:pPr>
              <a:spcBef>
                <a:spcPct val="0"/>
              </a:spcBef>
            </a:pPr>
            <a:r>
              <a:rPr lang="en-US" baseline="0" dirty="0" smtClean="0"/>
              <a:t>More informative as an analytic tool (which kids, which activities, which behavior) and we would not expect it to be flat. </a:t>
            </a: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833388-8EA9-433F-8915-D4E1F7E06F2B}" type="slidenum">
              <a:rPr lang="en-US"/>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KEY POINTS: average</a:t>
            </a:r>
            <a:r>
              <a:rPr lang="en-US" baseline="0" dirty="0" smtClean="0"/>
              <a:t> is considerably above at risk stage. Norm average is 100 so we boosted their social skills to be more in the normal range. In one case at a significant change. </a:t>
            </a:r>
          </a:p>
          <a:p>
            <a:pPr>
              <a:spcBef>
                <a:spcPct val="0"/>
              </a:spcBef>
            </a:pPr>
            <a:endParaRPr lang="en-US" baseline="0" dirty="0" smtClean="0"/>
          </a:p>
          <a:p>
            <a:pPr>
              <a:spcBef>
                <a:spcPct val="0"/>
              </a:spcBef>
            </a:pPr>
            <a:r>
              <a:rPr lang="en-US" baseline="0" dirty="0" smtClean="0"/>
              <a:t>Note these data are really used to help work with individual children, and aggregating them as we have here is problematic. What it does show is whether the effect of the interventions actually show changes in child behavior or is just one year of change really more about changes in the program’s and teachers’ behaviors? This says that yes, we did so an improvement in social skills, but only one year at a significant level. </a:t>
            </a:r>
            <a:endParaRPr lang="en-US" dirty="0" smtClean="0"/>
          </a:p>
          <a:p>
            <a:pPr>
              <a:spcBef>
                <a:spcPct val="0"/>
              </a:spcBef>
            </a:pPr>
            <a:endParaRPr lang="en-US" dirty="0" smtClean="0"/>
          </a:p>
          <a:p>
            <a:pPr>
              <a:spcBef>
                <a:spcPct val="0"/>
              </a:spcBef>
            </a:pPr>
            <a:r>
              <a:rPr lang="en-US" dirty="0" smtClean="0"/>
              <a:t>30 Items: Social Skills (e.g., follows directions, controls temper, cooperates with peers, uses free time appropriately).</a:t>
            </a:r>
          </a:p>
          <a:p>
            <a:pPr>
              <a:spcBef>
                <a:spcPct val="0"/>
              </a:spcBef>
            </a:pPr>
            <a:r>
              <a:rPr lang="en-US" dirty="0" smtClean="0"/>
              <a:t>Cohort 1- YR 1 = 512</a:t>
            </a:r>
          </a:p>
          <a:p>
            <a:pPr>
              <a:spcBef>
                <a:spcPct val="0"/>
              </a:spcBef>
            </a:pPr>
            <a:r>
              <a:rPr lang="en-US" dirty="0" smtClean="0"/>
              <a:t>Cohort 1 = 354</a:t>
            </a:r>
          </a:p>
          <a:p>
            <a:pPr>
              <a:spcBef>
                <a:spcPct val="0"/>
              </a:spcBef>
            </a:pPr>
            <a:r>
              <a:rPr lang="en-US" dirty="0" smtClean="0"/>
              <a:t>Cohort 2= 221</a:t>
            </a:r>
          </a:p>
          <a:p>
            <a:pPr>
              <a:spcBef>
                <a:spcPct val="0"/>
              </a:spcBef>
            </a:pPr>
            <a:endParaRPr lang="en-US" dirty="0" smtClean="0"/>
          </a:p>
          <a:p>
            <a:pPr>
              <a:spcBef>
                <a:spcPct val="0"/>
              </a:spcBef>
            </a:pPr>
            <a:r>
              <a:rPr lang="en-US" sz="1200" b="0" i="0" u="none" strike="noStrike" kern="1200" dirty="0" smtClean="0">
                <a:solidFill>
                  <a:schemeClr val="tx1"/>
                </a:solidFill>
                <a:latin typeface="+mn-lt"/>
                <a:ea typeface="+mn-ea"/>
                <a:cs typeface="+mn-cs"/>
              </a:rPr>
              <a:t>Cutoff Scores:</a:t>
            </a:r>
            <a:r>
              <a:rPr lang="en-US" dirty="0" smtClean="0"/>
              <a:t> </a:t>
            </a:r>
            <a:r>
              <a:rPr lang="en-US" sz="1200" b="0" i="0" u="none" strike="noStrike" kern="1200" dirty="0" smtClean="0">
                <a:solidFill>
                  <a:schemeClr val="tx1"/>
                </a:solidFill>
                <a:latin typeface="+mn-lt"/>
                <a:ea typeface="+mn-ea"/>
                <a:cs typeface="+mn-cs"/>
              </a:rPr>
              <a:t>Social </a:t>
            </a:r>
            <a:r>
              <a:rPr lang="en-US" dirty="0" smtClean="0"/>
              <a:t> </a:t>
            </a:r>
            <a:r>
              <a:rPr lang="en-US" sz="1200" b="0" i="0" u="none" strike="noStrike" kern="1200" dirty="0" smtClean="0">
                <a:solidFill>
                  <a:schemeClr val="tx1"/>
                </a:solidFill>
                <a:latin typeface="+mn-lt"/>
                <a:ea typeface="+mn-ea"/>
                <a:cs typeface="+mn-cs"/>
              </a:rPr>
              <a:t>at risk =</a:t>
            </a:r>
            <a:r>
              <a:rPr lang="en-US" dirty="0" smtClean="0"/>
              <a:t> </a:t>
            </a:r>
            <a:r>
              <a:rPr lang="en-US" sz="1200" b="0" i="0" u="none" strike="noStrike" kern="1200" dirty="0" smtClean="0">
                <a:solidFill>
                  <a:schemeClr val="tx1"/>
                </a:solidFill>
                <a:latin typeface="+mn-lt"/>
                <a:ea typeface="+mn-ea"/>
                <a:cs typeface="+mn-cs"/>
              </a:rPr>
              <a:t>between 70 - 80</a:t>
            </a:r>
            <a:r>
              <a:rPr lang="en-US" dirty="0" smtClean="0"/>
              <a:t> </a:t>
            </a:r>
            <a:r>
              <a:rPr lang="en-US" sz="1200" b="0" i="0" u="none" strike="noStrike" kern="1200" dirty="0" smtClean="0">
                <a:solidFill>
                  <a:schemeClr val="tx1"/>
                </a:solidFill>
                <a:latin typeface="+mn-lt"/>
                <a:ea typeface="+mn-ea"/>
                <a:cs typeface="+mn-cs"/>
              </a:rPr>
              <a:t>Significant = </a:t>
            </a:r>
            <a:r>
              <a:rPr lang="en-US" dirty="0" smtClean="0"/>
              <a:t> </a:t>
            </a:r>
            <a:r>
              <a:rPr lang="en-US" sz="1200" b="0" i="0" u="none" strike="noStrike" kern="1200" dirty="0" smtClean="0">
                <a:solidFill>
                  <a:schemeClr val="tx1"/>
                </a:solidFill>
                <a:latin typeface="+mn-lt"/>
                <a:ea typeface="+mn-ea"/>
                <a:cs typeface="+mn-cs"/>
              </a:rPr>
              <a:t>69 and less</a:t>
            </a:r>
            <a:r>
              <a:rPr lang="en-US" dirty="0" smtClean="0"/>
              <a:t> </a:t>
            </a:r>
            <a:r>
              <a:rPr lang="en-US" sz="1200" b="0" i="0" u="none" strike="noStrike" kern="1200" dirty="0" smtClean="0">
                <a:solidFill>
                  <a:schemeClr val="tx1"/>
                </a:solidFill>
                <a:latin typeface="+mn-lt"/>
                <a:ea typeface="+mn-ea"/>
                <a:cs typeface="+mn-cs"/>
              </a:rPr>
              <a:t>Problem Behavior</a:t>
            </a:r>
            <a:r>
              <a:rPr lang="en-US" dirty="0" smtClean="0"/>
              <a:t> </a:t>
            </a:r>
            <a:r>
              <a:rPr lang="en-US" sz="1200" b="0" i="0" u="none" strike="noStrike" kern="1200" dirty="0" smtClean="0">
                <a:solidFill>
                  <a:schemeClr val="tx1"/>
                </a:solidFill>
                <a:latin typeface="+mn-lt"/>
                <a:ea typeface="+mn-ea"/>
                <a:cs typeface="+mn-cs"/>
              </a:rPr>
              <a:t>at risk =</a:t>
            </a:r>
            <a:r>
              <a:rPr lang="en-US" dirty="0" smtClean="0"/>
              <a:t> </a:t>
            </a:r>
            <a:r>
              <a:rPr lang="en-US" sz="1200" b="0" i="0" u="none" strike="noStrike" kern="1200" dirty="0" smtClean="0">
                <a:solidFill>
                  <a:schemeClr val="tx1"/>
                </a:solidFill>
                <a:latin typeface="+mn-lt"/>
                <a:ea typeface="+mn-ea"/>
                <a:cs typeface="+mn-cs"/>
              </a:rPr>
              <a:t>between 115 - 130</a:t>
            </a:r>
            <a:r>
              <a:rPr lang="en-US" dirty="0" smtClean="0"/>
              <a:t> </a:t>
            </a:r>
            <a:r>
              <a:rPr lang="en-US" sz="1200" b="0" i="0" u="none" strike="noStrike" kern="1200" dirty="0" smtClean="0">
                <a:solidFill>
                  <a:schemeClr val="tx1"/>
                </a:solidFill>
                <a:latin typeface="+mn-lt"/>
                <a:ea typeface="+mn-ea"/>
                <a:cs typeface="+mn-cs"/>
              </a:rPr>
              <a:t>Significant = </a:t>
            </a:r>
            <a:r>
              <a:rPr lang="en-US" dirty="0" smtClean="0"/>
              <a:t> </a:t>
            </a:r>
            <a:r>
              <a:rPr lang="en-US" sz="1200" b="0" i="0" u="none" strike="noStrike" kern="1200" dirty="0" smtClean="0">
                <a:solidFill>
                  <a:schemeClr val="tx1"/>
                </a:solidFill>
                <a:latin typeface="+mn-lt"/>
                <a:ea typeface="+mn-ea"/>
                <a:cs typeface="+mn-cs"/>
              </a:rPr>
              <a:t>130 and above</a:t>
            </a:r>
            <a:r>
              <a:rPr lang="en-US" dirty="0" smtClean="0"/>
              <a:t> </a:t>
            </a:r>
          </a:p>
          <a:p>
            <a:pPr>
              <a:spcBef>
                <a:spcPct val="0"/>
              </a:spcBef>
            </a:pPr>
            <a:endParaRPr lang="en-US" dirty="0" smtClean="0"/>
          </a:p>
          <a:p>
            <a:pPr>
              <a:spcBef>
                <a:spcPct val="0"/>
              </a:spcBef>
            </a:pPr>
            <a:endParaRPr lang="en-US" dirty="0" smtClean="0"/>
          </a:p>
          <a:p>
            <a:pPr>
              <a:spcBef>
                <a:spcPct val="0"/>
              </a:spcBef>
            </a:pPr>
            <a:endParaRPr 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CB9862-835A-4734-8ED0-86D8A68B51A5}" type="slidenum">
              <a:rPr lang="en-US"/>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In year two, we see</a:t>
            </a:r>
            <a:r>
              <a:rPr lang="en-US" baseline="0" dirty="0" smtClean="0"/>
              <a:t> the same pattern with social skills. Cohort 1, year 2 saw significant improvement in social skills. WE might liked to have seen more change, but the pattern of moving children closer to national norms is still a promising one. The other interpretive problem is that we are comparing two different sets of children who can on their own be quite different and positive change which each population may look different.</a:t>
            </a:r>
          </a:p>
          <a:p>
            <a:pPr>
              <a:spcBef>
                <a:spcPct val="0"/>
              </a:spcBef>
            </a:pPr>
            <a:endParaRPr lang="en-US" dirty="0" smtClean="0"/>
          </a:p>
          <a:p>
            <a:pPr>
              <a:spcBef>
                <a:spcPct val="0"/>
              </a:spcBef>
            </a:pPr>
            <a:endParaRPr lang="en-US" dirty="0" smtClean="0"/>
          </a:p>
          <a:p>
            <a:pPr>
              <a:spcBef>
                <a:spcPct val="0"/>
              </a:spcBef>
            </a:pPr>
            <a:r>
              <a:rPr lang="en-US" dirty="0" smtClean="0"/>
              <a:t>30 Items: Social Skills (e.g., follows directions, controls temper, cooperates with peers, uses free time appropriately).</a:t>
            </a:r>
          </a:p>
          <a:p>
            <a:pPr>
              <a:spcBef>
                <a:spcPct val="0"/>
              </a:spcBef>
            </a:pPr>
            <a:r>
              <a:rPr lang="en-US" dirty="0" smtClean="0"/>
              <a:t>Cohort 1- YR 1 = 512</a:t>
            </a:r>
          </a:p>
          <a:p>
            <a:pPr>
              <a:spcBef>
                <a:spcPct val="0"/>
              </a:spcBef>
            </a:pPr>
            <a:r>
              <a:rPr lang="en-US" dirty="0" smtClean="0"/>
              <a:t>Cohort 1 = 354</a:t>
            </a:r>
          </a:p>
          <a:p>
            <a:pPr>
              <a:spcBef>
                <a:spcPct val="0"/>
              </a:spcBef>
            </a:pPr>
            <a:r>
              <a:rPr lang="en-US" dirty="0" smtClean="0"/>
              <a:t>Cohort 2= 221</a:t>
            </a:r>
          </a:p>
          <a:p>
            <a:pPr>
              <a:spcBef>
                <a:spcPct val="0"/>
              </a:spcBef>
            </a:pPr>
            <a:endParaRPr lang="en-US" dirty="0" smtClean="0"/>
          </a:p>
          <a:p>
            <a:pPr>
              <a:spcBef>
                <a:spcPct val="0"/>
              </a:spcBef>
            </a:pPr>
            <a:r>
              <a:rPr lang="en-US" sz="1200" b="0" i="0" u="none" strike="noStrike" kern="1200" dirty="0" smtClean="0">
                <a:solidFill>
                  <a:schemeClr val="tx1"/>
                </a:solidFill>
                <a:latin typeface="+mn-lt"/>
                <a:ea typeface="+mn-ea"/>
                <a:cs typeface="+mn-cs"/>
              </a:rPr>
              <a:t>Cutoff Scores:</a:t>
            </a:r>
            <a:r>
              <a:rPr lang="en-US" dirty="0" smtClean="0"/>
              <a:t> </a:t>
            </a:r>
            <a:r>
              <a:rPr lang="en-US" sz="1200" b="0" i="0" u="none" strike="noStrike" kern="1200" dirty="0" smtClean="0">
                <a:solidFill>
                  <a:schemeClr val="tx1"/>
                </a:solidFill>
                <a:latin typeface="+mn-lt"/>
                <a:ea typeface="+mn-ea"/>
                <a:cs typeface="+mn-cs"/>
              </a:rPr>
              <a:t>Social </a:t>
            </a:r>
            <a:r>
              <a:rPr lang="en-US" dirty="0" smtClean="0"/>
              <a:t> </a:t>
            </a:r>
            <a:r>
              <a:rPr lang="en-US" sz="1200" b="0" i="0" u="none" strike="noStrike" kern="1200" dirty="0" smtClean="0">
                <a:solidFill>
                  <a:schemeClr val="tx1"/>
                </a:solidFill>
                <a:latin typeface="+mn-lt"/>
                <a:ea typeface="+mn-ea"/>
                <a:cs typeface="+mn-cs"/>
              </a:rPr>
              <a:t>at risk =</a:t>
            </a:r>
            <a:r>
              <a:rPr lang="en-US" dirty="0" smtClean="0"/>
              <a:t> </a:t>
            </a:r>
            <a:r>
              <a:rPr lang="en-US" sz="1200" b="0" i="0" u="none" strike="noStrike" kern="1200" dirty="0" smtClean="0">
                <a:solidFill>
                  <a:schemeClr val="tx1"/>
                </a:solidFill>
                <a:latin typeface="+mn-lt"/>
                <a:ea typeface="+mn-ea"/>
                <a:cs typeface="+mn-cs"/>
              </a:rPr>
              <a:t>between 70 - 80</a:t>
            </a:r>
            <a:r>
              <a:rPr lang="en-US" dirty="0" smtClean="0"/>
              <a:t> </a:t>
            </a:r>
            <a:r>
              <a:rPr lang="en-US" sz="1200" b="0" i="0" u="none" strike="noStrike" kern="1200" dirty="0" smtClean="0">
                <a:solidFill>
                  <a:schemeClr val="tx1"/>
                </a:solidFill>
                <a:latin typeface="+mn-lt"/>
                <a:ea typeface="+mn-ea"/>
                <a:cs typeface="+mn-cs"/>
              </a:rPr>
              <a:t>Significant = </a:t>
            </a:r>
            <a:r>
              <a:rPr lang="en-US" dirty="0" smtClean="0"/>
              <a:t> </a:t>
            </a:r>
            <a:r>
              <a:rPr lang="en-US" sz="1200" b="0" i="0" u="none" strike="noStrike" kern="1200" dirty="0" smtClean="0">
                <a:solidFill>
                  <a:schemeClr val="tx1"/>
                </a:solidFill>
                <a:latin typeface="+mn-lt"/>
                <a:ea typeface="+mn-ea"/>
                <a:cs typeface="+mn-cs"/>
              </a:rPr>
              <a:t>69 and less</a:t>
            </a:r>
            <a:r>
              <a:rPr lang="en-US" dirty="0" smtClean="0"/>
              <a:t> </a:t>
            </a:r>
            <a:r>
              <a:rPr lang="en-US" sz="1200" b="0" i="0" u="none" strike="noStrike" kern="1200" dirty="0" smtClean="0">
                <a:solidFill>
                  <a:schemeClr val="tx1"/>
                </a:solidFill>
                <a:latin typeface="+mn-lt"/>
                <a:ea typeface="+mn-ea"/>
                <a:cs typeface="+mn-cs"/>
              </a:rPr>
              <a:t>Problem Behavior</a:t>
            </a:r>
            <a:r>
              <a:rPr lang="en-US" dirty="0" smtClean="0"/>
              <a:t> </a:t>
            </a:r>
            <a:r>
              <a:rPr lang="en-US" sz="1200" b="0" i="0" u="none" strike="noStrike" kern="1200" dirty="0" smtClean="0">
                <a:solidFill>
                  <a:schemeClr val="tx1"/>
                </a:solidFill>
                <a:latin typeface="+mn-lt"/>
                <a:ea typeface="+mn-ea"/>
                <a:cs typeface="+mn-cs"/>
              </a:rPr>
              <a:t>at risk =</a:t>
            </a:r>
            <a:r>
              <a:rPr lang="en-US" dirty="0" smtClean="0"/>
              <a:t> </a:t>
            </a:r>
            <a:r>
              <a:rPr lang="en-US" sz="1200" b="0" i="0" u="none" strike="noStrike" kern="1200" dirty="0" smtClean="0">
                <a:solidFill>
                  <a:schemeClr val="tx1"/>
                </a:solidFill>
                <a:latin typeface="+mn-lt"/>
                <a:ea typeface="+mn-ea"/>
                <a:cs typeface="+mn-cs"/>
              </a:rPr>
              <a:t>between 115 - 130</a:t>
            </a:r>
            <a:r>
              <a:rPr lang="en-US" dirty="0" smtClean="0"/>
              <a:t> </a:t>
            </a:r>
            <a:r>
              <a:rPr lang="en-US" sz="1200" b="0" i="0" u="none" strike="noStrike" kern="1200" dirty="0" smtClean="0">
                <a:solidFill>
                  <a:schemeClr val="tx1"/>
                </a:solidFill>
                <a:latin typeface="+mn-lt"/>
                <a:ea typeface="+mn-ea"/>
                <a:cs typeface="+mn-cs"/>
              </a:rPr>
              <a:t>Significant = </a:t>
            </a:r>
            <a:r>
              <a:rPr lang="en-US" dirty="0" smtClean="0"/>
              <a:t> </a:t>
            </a:r>
            <a:r>
              <a:rPr lang="en-US" sz="1200" b="0" i="0" u="none" strike="noStrike" kern="1200" dirty="0" smtClean="0">
                <a:solidFill>
                  <a:schemeClr val="tx1"/>
                </a:solidFill>
                <a:latin typeface="+mn-lt"/>
                <a:ea typeface="+mn-ea"/>
                <a:cs typeface="+mn-cs"/>
              </a:rPr>
              <a:t>130 and above</a:t>
            </a:r>
            <a:r>
              <a:rPr lang="en-US" dirty="0" smtClean="0"/>
              <a:t> </a:t>
            </a:r>
          </a:p>
          <a:p>
            <a:pPr>
              <a:spcBef>
                <a:spcPct val="0"/>
              </a:spcBef>
            </a:pPr>
            <a:endParaRPr 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CB9862-835A-4734-8ED0-86D8A68B51A5}" type="slidenum">
              <a:rPr lang="en-US"/>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16E9B7-4C8F-4A90-9D62-7ADC84CB7A32}"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666C821-012D-44A9-8413-05D3B6E0339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6692096-DDE4-4997-B546-5B562E2EEC83}"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FD04CB-796F-446B-B12E-2F8E30B1F0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D8B89C8-C8BE-481F-BB14-AD47091B6BC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30943F-0C61-481D-AD3B-422C106B11A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78324CB-793F-4A3D-8584-18907A4D1C0F}"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34D2E08-7951-45F1-A243-C5104FEF683A}"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A40D3F7-35D5-4858-AEB7-B9E568C35E7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6297E3-A13F-4A8C-A162-00812F9C4DB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A80E739-9595-4434-8404-D2D1D8B31978}"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C073976-8504-44B1-B32E-73BD36139BC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9FE63CA-B730-438A-992C-92D68008762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y.Schertz@iowa.gov" TargetMode="External"/><Relationship Id="rId2" Type="http://schemas.openxmlformats.org/officeDocument/2006/relationships/hyperlink" Target="mailto:Tom.Rendon@iowa.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Iowa Program-Wide </a:t>
            </a:r>
            <a:br>
              <a:rPr lang="en-US" sz="4000" dirty="0" smtClean="0"/>
            </a:br>
            <a:r>
              <a:rPr lang="en-US" sz="4000" dirty="0" smtClean="0"/>
              <a:t>Positive Behavior Support </a:t>
            </a:r>
            <a:br>
              <a:rPr lang="en-US" sz="4000" dirty="0" smtClean="0"/>
            </a:br>
            <a:r>
              <a:rPr lang="en-US" sz="4000" dirty="0" smtClean="0"/>
              <a:t>3-Years of Data</a:t>
            </a:r>
            <a:br>
              <a:rPr lang="en-US" sz="4000" dirty="0" smtClean="0"/>
            </a:br>
            <a:r>
              <a:rPr lang="en-US" dirty="0" smtClean="0"/>
              <a:t/>
            </a:r>
            <a:br>
              <a:rPr lang="en-US" dirty="0" smtClean="0"/>
            </a:br>
            <a:r>
              <a:rPr lang="en-US" dirty="0" smtClean="0"/>
              <a:t/>
            </a:r>
            <a:br>
              <a:rPr lang="en-US" dirty="0" smtClean="0"/>
            </a:br>
            <a:endParaRPr lang="en-US" dirty="0" smtClean="0"/>
          </a:p>
        </p:txBody>
      </p:sp>
      <p:sp>
        <p:nvSpPr>
          <p:cNvPr id="2051" name="Rectangle 3"/>
          <p:cNvSpPr>
            <a:spLocks noGrp="1" noChangeArrowheads="1"/>
          </p:cNvSpPr>
          <p:nvPr>
            <p:ph type="subTitle" idx="1"/>
          </p:nvPr>
        </p:nvSpPr>
        <p:spPr>
          <a:xfrm>
            <a:off x="1524000" y="3505200"/>
            <a:ext cx="6400800" cy="1752600"/>
          </a:xfrm>
        </p:spPr>
        <p:txBody>
          <a:bodyPr>
            <a:normAutofit lnSpcReduction="10000"/>
          </a:bodyPr>
          <a:lstStyle/>
          <a:p>
            <a:pPr eaLnBrk="1" hangingPunct="1"/>
            <a:endParaRPr lang="en-US" dirty="0" smtClean="0"/>
          </a:p>
          <a:p>
            <a:pPr eaLnBrk="1" hangingPunct="1"/>
            <a:r>
              <a:rPr lang="en-US" sz="1400" dirty="0" smtClean="0"/>
              <a:t>Tom Rendon</a:t>
            </a:r>
          </a:p>
          <a:p>
            <a:pPr eaLnBrk="1" hangingPunct="1"/>
            <a:r>
              <a:rPr lang="en-US" sz="1400" dirty="0" smtClean="0">
                <a:hlinkClick r:id="rId2"/>
              </a:rPr>
              <a:t>Tom.Rendon@iowa.gov</a:t>
            </a:r>
            <a:endParaRPr lang="en-US" sz="1400" dirty="0" smtClean="0"/>
          </a:p>
          <a:p>
            <a:pPr eaLnBrk="1" hangingPunct="1"/>
            <a:endParaRPr lang="en-US" sz="1400" dirty="0" smtClean="0"/>
          </a:p>
          <a:p>
            <a:pPr eaLnBrk="1" hangingPunct="1"/>
            <a:r>
              <a:rPr lang="en-US" sz="1400" dirty="0" smtClean="0"/>
              <a:t>Mary Schertz</a:t>
            </a:r>
          </a:p>
          <a:p>
            <a:pPr eaLnBrk="1" hangingPunct="1"/>
            <a:r>
              <a:rPr lang="en-US" sz="1400" dirty="0" smtClean="0">
                <a:hlinkClick r:id="rId3"/>
              </a:rPr>
              <a:t>Mary.Schertz@iowa.gov</a:t>
            </a:r>
            <a:endParaRPr lang="en-US" sz="1400" dirty="0" smtClean="0"/>
          </a:p>
          <a:p>
            <a:pPr eaLnBrk="1" hangingPunct="1"/>
            <a:endParaRPr lang="en-US" sz="1800" dirty="0" smtClean="0"/>
          </a:p>
        </p:txBody>
      </p:sp>
      <p:cxnSp>
        <p:nvCxnSpPr>
          <p:cNvPr id="7" name="Straight Connector 6"/>
          <p:cNvCxnSpPr/>
          <p:nvPr/>
        </p:nvCxnSpPr>
        <p:spPr>
          <a:xfrm>
            <a:off x="1524000" y="3733800"/>
            <a:ext cx="640080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8" name="Straight Connector 7"/>
          <p:cNvCxnSpPr/>
          <p:nvPr/>
        </p:nvCxnSpPr>
        <p:spPr>
          <a:xfrm>
            <a:off x="1524000" y="3810000"/>
            <a:ext cx="6400800" cy="1588"/>
          </a:xfrm>
          <a:prstGeom prst="line">
            <a:avLst/>
          </a:prstGeom>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Box 3"/>
          <p:cNvSpPr txBox="1">
            <a:spLocks noChangeArrowheads="1"/>
          </p:cNvSpPr>
          <p:nvPr/>
        </p:nvSpPr>
        <p:spPr bwMode="auto">
          <a:xfrm>
            <a:off x="1646238" y="381000"/>
            <a:ext cx="5775325" cy="708025"/>
          </a:xfrm>
          <a:prstGeom prst="rect">
            <a:avLst/>
          </a:prstGeom>
          <a:noFill/>
          <a:ln w="9525">
            <a:noFill/>
            <a:miter lim="800000"/>
            <a:headEnd/>
            <a:tailEnd/>
          </a:ln>
        </p:spPr>
        <p:txBody>
          <a:bodyPr wrap="none">
            <a:spAutoFit/>
          </a:bodyPr>
          <a:lstStyle/>
          <a:p>
            <a:r>
              <a:rPr lang="en-US" sz="4000"/>
              <a:t>Program Incident Report</a:t>
            </a:r>
          </a:p>
        </p:txBody>
      </p:sp>
      <p:sp>
        <p:nvSpPr>
          <p:cNvPr id="11268" name="TextBox 4"/>
          <p:cNvSpPr txBox="1">
            <a:spLocks noChangeArrowheads="1"/>
          </p:cNvSpPr>
          <p:nvPr/>
        </p:nvSpPr>
        <p:spPr bwMode="auto">
          <a:xfrm>
            <a:off x="3346450" y="1066800"/>
            <a:ext cx="2621615" cy="461665"/>
          </a:xfrm>
          <a:prstGeom prst="rect">
            <a:avLst/>
          </a:prstGeom>
          <a:noFill/>
          <a:ln w="9525">
            <a:noFill/>
            <a:miter lim="800000"/>
            <a:headEnd/>
            <a:tailEnd/>
          </a:ln>
        </p:spPr>
        <p:txBody>
          <a:bodyPr wrap="none">
            <a:spAutoFit/>
          </a:bodyPr>
          <a:lstStyle/>
          <a:p>
            <a:r>
              <a:rPr lang="en-US" sz="2400" dirty="0" smtClean="0"/>
              <a:t>Year 1 and Year 2</a:t>
            </a:r>
            <a:endParaRPr lang="en-US" sz="2400" dirty="0"/>
          </a:p>
        </p:txBody>
      </p:sp>
      <p:graphicFrame>
        <p:nvGraphicFramePr>
          <p:cNvPr id="5" name="Chart 4"/>
          <p:cNvGraphicFramePr/>
          <p:nvPr/>
        </p:nvGraphicFramePr>
        <p:xfrm>
          <a:off x="762000" y="1752600"/>
          <a:ext cx="7924800" cy="472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15962"/>
          </a:xfrm>
        </p:spPr>
        <p:txBody>
          <a:bodyPr>
            <a:normAutofit fontScale="90000"/>
          </a:bodyPr>
          <a:lstStyle/>
          <a:p>
            <a:r>
              <a:rPr lang="en-US" dirty="0" smtClean="0"/>
              <a:t>Behavior Incident Reports</a:t>
            </a:r>
            <a:br>
              <a:rPr lang="en-US" dirty="0" smtClean="0"/>
            </a:br>
            <a:endParaRPr lang="en-US" dirty="0"/>
          </a:p>
        </p:txBody>
      </p:sp>
      <p:graphicFrame>
        <p:nvGraphicFramePr>
          <p:cNvPr id="3" name="Chart 2"/>
          <p:cNvGraphicFramePr/>
          <p:nvPr/>
        </p:nvGraphicFramePr>
        <p:xfrm>
          <a:off x="381000" y="1295400"/>
          <a:ext cx="4114800" cy="4800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4648200" y="1219200"/>
          <a:ext cx="4267200" cy="487680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1219200" y="1066800"/>
            <a:ext cx="2480487" cy="369332"/>
          </a:xfrm>
          <a:prstGeom prst="rect">
            <a:avLst/>
          </a:prstGeom>
          <a:noFill/>
          <a:ln>
            <a:noFill/>
          </a:ln>
        </p:spPr>
        <p:txBody>
          <a:bodyPr wrap="none" rtlCol="0">
            <a:spAutoFit/>
          </a:bodyPr>
          <a:lstStyle/>
          <a:p>
            <a:r>
              <a:rPr lang="en-US" dirty="0" smtClean="0"/>
              <a:t>Cohorts 1-3, Year One</a:t>
            </a:r>
            <a:endParaRPr lang="en-US" dirty="0"/>
          </a:p>
        </p:txBody>
      </p:sp>
      <p:sp>
        <p:nvSpPr>
          <p:cNvPr id="6" name="TextBox 5"/>
          <p:cNvSpPr txBox="1"/>
          <p:nvPr/>
        </p:nvSpPr>
        <p:spPr>
          <a:xfrm>
            <a:off x="5334000" y="1066800"/>
            <a:ext cx="2668744" cy="369332"/>
          </a:xfrm>
          <a:prstGeom prst="rect">
            <a:avLst/>
          </a:prstGeom>
          <a:noFill/>
          <a:ln>
            <a:noFill/>
          </a:ln>
        </p:spPr>
        <p:txBody>
          <a:bodyPr wrap="none" rtlCol="0">
            <a:spAutoFit/>
          </a:bodyPr>
          <a:lstStyle/>
          <a:p>
            <a:r>
              <a:rPr lang="en-US" dirty="0" smtClean="0"/>
              <a:t>Cohorts 1 &amp; 2, Year Two</a:t>
            </a:r>
            <a:endParaRPr lang="en-US" dirty="0"/>
          </a:p>
        </p:txBody>
      </p:sp>
      <p:cxnSp>
        <p:nvCxnSpPr>
          <p:cNvPr id="8" name="Straight Connector 7"/>
          <p:cNvCxnSpPr/>
          <p:nvPr/>
        </p:nvCxnSpPr>
        <p:spPr>
          <a:xfrm rot="5400000">
            <a:off x="1676400" y="3810000"/>
            <a:ext cx="5638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15962"/>
          </a:xfrm>
        </p:spPr>
        <p:txBody>
          <a:bodyPr>
            <a:normAutofit fontScale="90000"/>
          </a:bodyPr>
          <a:lstStyle/>
          <a:p>
            <a:r>
              <a:rPr lang="en-US" dirty="0" smtClean="0"/>
              <a:t>Behavior Incident Reports</a:t>
            </a:r>
            <a:br>
              <a:rPr lang="en-US" dirty="0" smtClean="0"/>
            </a:br>
            <a:endParaRPr lang="en-US" dirty="0"/>
          </a:p>
        </p:txBody>
      </p:sp>
      <p:graphicFrame>
        <p:nvGraphicFramePr>
          <p:cNvPr id="7" name="Chart 6"/>
          <p:cNvGraphicFramePr/>
          <p:nvPr/>
        </p:nvGraphicFramePr>
        <p:xfrm>
          <a:off x="838200" y="1524000"/>
          <a:ext cx="7772400" cy="472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838200" y="1447800"/>
          <a:ext cx="7848600" cy="47244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rot="5400000">
            <a:off x="5066505" y="3847306"/>
            <a:ext cx="4038600" cy="1588"/>
          </a:xfrm>
          <a:prstGeom prst="line">
            <a:avLst/>
          </a:prstGeom>
          <a:ln w="635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109945" y="3847306"/>
            <a:ext cx="4038600" cy="1588"/>
          </a:xfrm>
          <a:prstGeom prst="line">
            <a:avLst/>
          </a:prstGeom>
          <a:ln w="6350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457200" y="609600"/>
            <a:ext cx="8229600" cy="715962"/>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0" cap="none" spc="0" normalizeH="0" baseline="0" noProof="0" smtClean="0">
                <a:ln>
                  <a:noFill/>
                </a:ln>
                <a:solidFill>
                  <a:schemeClr val="tx2"/>
                </a:solidFill>
                <a:effectLst/>
                <a:uLnTx/>
                <a:uFillTx/>
                <a:latin typeface="+mj-lt"/>
                <a:ea typeface="+mj-ea"/>
                <a:cs typeface="+mj-cs"/>
              </a:rPr>
              <a:t>Behavior Incident Reports</a:t>
            </a:r>
            <a:br>
              <a:rPr kumimoji="0" lang="en-US" sz="4400" b="0" i="0" u="none" strike="noStrike" kern="0" cap="none" spc="0" normalizeH="0" baseline="0" noProof="0" smtClean="0">
                <a:ln>
                  <a:noFill/>
                </a:ln>
                <a:solidFill>
                  <a:schemeClr val="tx2"/>
                </a:solidFill>
                <a:effectLst/>
                <a:uLnTx/>
                <a:uFillTx/>
                <a:latin typeface="+mj-lt"/>
                <a:ea typeface="+mj-ea"/>
                <a:cs typeface="+mj-cs"/>
              </a:rPr>
            </a:br>
            <a:endParaRPr kumimoji="0" lang="en-US" sz="4400" b="0" i="0" u="none" strike="noStrike" kern="0" cap="none" spc="0" normalizeH="0" baseline="0" noProof="0" dirty="0">
              <a:ln>
                <a:noFill/>
              </a:ln>
              <a:solidFill>
                <a:schemeClr val="tx2"/>
              </a:solidFill>
              <a:effectLst/>
              <a:uLnTx/>
              <a:uFillTx/>
              <a:latin typeface="+mj-lt"/>
              <a:ea typeface="+mj-ea"/>
              <a:cs typeface="+mj-cs"/>
            </a:endParaRPr>
          </a:p>
        </p:txBody>
      </p:sp>
      <p:sp>
        <p:nvSpPr>
          <p:cNvPr id="7" name="TextBox 6"/>
          <p:cNvSpPr txBox="1"/>
          <p:nvPr/>
        </p:nvSpPr>
        <p:spPr>
          <a:xfrm>
            <a:off x="2133600" y="6092428"/>
            <a:ext cx="1368965" cy="369332"/>
          </a:xfrm>
          <a:prstGeom prst="rect">
            <a:avLst/>
          </a:prstGeom>
          <a:noFill/>
        </p:spPr>
        <p:txBody>
          <a:bodyPr wrap="none" rtlCol="0">
            <a:spAutoFit/>
          </a:bodyPr>
          <a:lstStyle/>
          <a:p>
            <a:r>
              <a:rPr lang="en-US" b="1" dirty="0" smtClean="0"/>
              <a:t>COHORT 1</a:t>
            </a:r>
            <a:endParaRPr lang="en-US" b="1" dirty="0"/>
          </a:p>
        </p:txBody>
      </p:sp>
      <p:sp>
        <p:nvSpPr>
          <p:cNvPr id="10" name="TextBox 9"/>
          <p:cNvSpPr txBox="1"/>
          <p:nvPr/>
        </p:nvSpPr>
        <p:spPr>
          <a:xfrm>
            <a:off x="4953000" y="6092428"/>
            <a:ext cx="1368965" cy="369332"/>
          </a:xfrm>
          <a:prstGeom prst="rect">
            <a:avLst/>
          </a:prstGeom>
          <a:noFill/>
        </p:spPr>
        <p:txBody>
          <a:bodyPr wrap="none" rtlCol="0">
            <a:spAutoFit/>
          </a:bodyPr>
          <a:lstStyle/>
          <a:p>
            <a:r>
              <a:rPr lang="en-US" b="1" dirty="0" smtClean="0"/>
              <a:t>COHORT 2</a:t>
            </a:r>
            <a:endParaRPr lang="en-US" b="1" dirty="0"/>
          </a:p>
        </p:txBody>
      </p:sp>
      <p:sp>
        <p:nvSpPr>
          <p:cNvPr id="11" name="TextBox 10"/>
          <p:cNvSpPr txBox="1"/>
          <p:nvPr/>
        </p:nvSpPr>
        <p:spPr>
          <a:xfrm>
            <a:off x="7315200" y="6092428"/>
            <a:ext cx="1368965" cy="369332"/>
          </a:xfrm>
          <a:prstGeom prst="rect">
            <a:avLst/>
          </a:prstGeom>
          <a:noFill/>
        </p:spPr>
        <p:txBody>
          <a:bodyPr wrap="none" rtlCol="0">
            <a:spAutoFit/>
          </a:bodyPr>
          <a:lstStyle/>
          <a:p>
            <a:r>
              <a:rPr lang="en-US" b="1" dirty="0" smtClean="0"/>
              <a:t>COHORT 3</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7162800" y="5562600"/>
            <a:ext cx="1471878" cy="738664"/>
          </a:xfrm>
          <a:prstGeom prst="rect">
            <a:avLst/>
          </a:prstGeom>
          <a:noFill/>
          <a:ln w="9525">
            <a:noFill/>
            <a:miter lim="800000"/>
            <a:headEnd/>
            <a:tailEnd/>
          </a:ln>
        </p:spPr>
        <p:txBody>
          <a:bodyPr wrap="none">
            <a:spAutoFit/>
          </a:bodyPr>
          <a:lstStyle/>
          <a:p>
            <a:r>
              <a:rPr lang="en-US" sz="1400" dirty="0"/>
              <a:t>Cohort 1: </a:t>
            </a:r>
            <a:r>
              <a:rPr lang="en-US" sz="1400" dirty="0" smtClean="0"/>
              <a:t>n=512</a:t>
            </a:r>
            <a:endParaRPr lang="en-US" sz="1400" dirty="0"/>
          </a:p>
          <a:p>
            <a:r>
              <a:rPr lang="en-US" sz="1400" dirty="0"/>
              <a:t>Cohort 2: </a:t>
            </a:r>
            <a:r>
              <a:rPr lang="en-US" sz="1400" dirty="0" smtClean="0"/>
              <a:t>n=221</a:t>
            </a:r>
          </a:p>
          <a:p>
            <a:r>
              <a:rPr lang="en-US" sz="1400" dirty="0" smtClean="0"/>
              <a:t>Cohort 3  n=217</a:t>
            </a:r>
            <a:endParaRPr lang="en-US" sz="1400" dirty="0"/>
          </a:p>
        </p:txBody>
      </p:sp>
      <p:sp>
        <p:nvSpPr>
          <p:cNvPr id="14339" name="TextBox 4"/>
          <p:cNvSpPr txBox="1">
            <a:spLocks noChangeArrowheads="1"/>
          </p:cNvSpPr>
          <p:nvPr/>
        </p:nvSpPr>
        <p:spPr bwMode="auto">
          <a:xfrm>
            <a:off x="2287588" y="381000"/>
            <a:ext cx="4598987" cy="708025"/>
          </a:xfrm>
          <a:prstGeom prst="rect">
            <a:avLst/>
          </a:prstGeom>
          <a:noFill/>
          <a:ln w="9525">
            <a:noFill/>
            <a:miter lim="800000"/>
            <a:headEnd/>
            <a:tailEnd/>
          </a:ln>
        </p:spPr>
        <p:txBody>
          <a:bodyPr wrap="none">
            <a:spAutoFit/>
          </a:bodyPr>
          <a:lstStyle/>
          <a:p>
            <a:r>
              <a:rPr lang="en-US" sz="4000"/>
              <a:t>SSRS: Social Skills</a:t>
            </a:r>
          </a:p>
        </p:txBody>
      </p:sp>
      <p:graphicFrame>
        <p:nvGraphicFramePr>
          <p:cNvPr id="7" name="Chart 6"/>
          <p:cNvGraphicFramePr/>
          <p:nvPr/>
        </p:nvGraphicFramePr>
        <p:xfrm>
          <a:off x="381000" y="1104900"/>
          <a:ext cx="85344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5" name="Line Callout 1 4"/>
          <p:cNvSpPr/>
          <p:nvPr/>
        </p:nvSpPr>
        <p:spPr>
          <a:xfrm flipH="1">
            <a:off x="3124200" y="1371600"/>
            <a:ext cx="838200" cy="304800"/>
          </a:xfrm>
          <a:prstGeom prst="borderCallout1">
            <a:avLst>
              <a:gd name="adj1" fmla="val 18750"/>
              <a:gd name="adj2" fmla="val -8333"/>
              <a:gd name="adj3" fmla="val 152500"/>
              <a:gd name="adj4" fmla="val -4378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dirty="0" smtClean="0">
                <a:solidFill>
                  <a:schemeClr val="tx1"/>
                </a:solidFill>
              </a:rPr>
              <a:t>p&lt;..05</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7162800" y="5562600"/>
            <a:ext cx="1471878" cy="523220"/>
          </a:xfrm>
          <a:prstGeom prst="rect">
            <a:avLst/>
          </a:prstGeom>
          <a:noFill/>
          <a:ln w="9525">
            <a:noFill/>
            <a:miter lim="800000"/>
            <a:headEnd/>
            <a:tailEnd/>
          </a:ln>
        </p:spPr>
        <p:txBody>
          <a:bodyPr wrap="none">
            <a:spAutoFit/>
          </a:bodyPr>
          <a:lstStyle/>
          <a:p>
            <a:r>
              <a:rPr lang="en-US" sz="1400" dirty="0"/>
              <a:t>Cohort 1: n=354</a:t>
            </a:r>
          </a:p>
          <a:p>
            <a:r>
              <a:rPr lang="en-US" sz="1400" dirty="0"/>
              <a:t>Cohort 2: </a:t>
            </a:r>
            <a:r>
              <a:rPr lang="en-US" sz="1400" dirty="0" smtClean="0"/>
              <a:t>n=254</a:t>
            </a:r>
          </a:p>
        </p:txBody>
      </p:sp>
      <p:sp>
        <p:nvSpPr>
          <p:cNvPr id="14339" name="TextBox 4"/>
          <p:cNvSpPr txBox="1">
            <a:spLocks noChangeArrowheads="1"/>
          </p:cNvSpPr>
          <p:nvPr/>
        </p:nvSpPr>
        <p:spPr bwMode="auto">
          <a:xfrm>
            <a:off x="2287588" y="381000"/>
            <a:ext cx="4598987" cy="708025"/>
          </a:xfrm>
          <a:prstGeom prst="rect">
            <a:avLst/>
          </a:prstGeom>
          <a:noFill/>
          <a:ln w="9525">
            <a:noFill/>
            <a:miter lim="800000"/>
            <a:headEnd/>
            <a:tailEnd/>
          </a:ln>
        </p:spPr>
        <p:txBody>
          <a:bodyPr wrap="none">
            <a:spAutoFit/>
          </a:bodyPr>
          <a:lstStyle/>
          <a:p>
            <a:r>
              <a:rPr lang="en-US" sz="4000"/>
              <a:t>SSRS: Social Skills</a:t>
            </a:r>
          </a:p>
        </p:txBody>
      </p:sp>
      <p:graphicFrame>
        <p:nvGraphicFramePr>
          <p:cNvPr id="5" name="Chart 4"/>
          <p:cNvGraphicFramePr/>
          <p:nvPr/>
        </p:nvGraphicFramePr>
        <p:xfrm>
          <a:off x="381000" y="1104900"/>
          <a:ext cx="83058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447800" y="4114800"/>
            <a:ext cx="5486400" cy="1143000"/>
          </a:xfrm>
          <a:prstGeom prst="rect">
            <a:avLst/>
          </a:prstGeom>
          <a:solidFill>
            <a:srgbClr val="FF0000">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3600" dirty="0" smtClean="0">
                <a:solidFill>
                  <a:schemeClr val="tx1">
                    <a:lumMod val="85000"/>
                    <a:lumOff val="15000"/>
                  </a:schemeClr>
                </a:solidFill>
              </a:rPr>
              <a:t>AT RISK</a:t>
            </a:r>
            <a:endParaRPr lang="en-US" sz="36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304800" y="11049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15363" name="TextBox 3"/>
          <p:cNvSpPr txBox="1">
            <a:spLocks noChangeArrowheads="1"/>
          </p:cNvSpPr>
          <p:nvPr/>
        </p:nvSpPr>
        <p:spPr bwMode="auto">
          <a:xfrm>
            <a:off x="1752600" y="381000"/>
            <a:ext cx="5943600" cy="708025"/>
          </a:xfrm>
          <a:prstGeom prst="rect">
            <a:avLst/>
          </a:prstGeom>
          <a:noFill/>
          <a:ln w="9525">
            <a:noFill/>
            <a:miter lim="800000"/>
            <a:headEnd/>
            <a:tailEnd/>
          </a:ln>
        </p:spPr>
        <p:txBody>
          <a:bodyPr wrap="none">
            <a:spAutoFit/>
          </a:bodyPr>
          <a:lstStyle/>
          <a:p>
            <a:r>
              <a:rPr lang="en-US" sz="4000"/>
              <a:t>SSRS: Problem Behavior</a:t>
            </a:r>
          </a:p>
        </p:txBody>
      </p:sp>
      <p:sp>
        <p:nvSpPr>
          <p:cNvPr id="9" name="TextBox 2"/>
          <p:cNvSpPr txBox="1">
            <a:spLocks noChangeArrowheads="1"/>
          </p:cNvSpPr>
          <p:nvPr/>
        </p:nvSpPr>
        <p:spPr bwMode="auto">
          <a:xfrm>
            <a:off x="7162800" y="5562600"/>
            <a:ext cx="1471878" cy="738664"/>
          </a:xfrm>
          <a:prstGeom prst="rect">
            <a:avLst/>
          </a:prstGeom>
          <a:noFill/>
          <a:ln w="9525">
            <a:noFill/>
            <a:miter lim="800000"/>
            <a:headEnd/>
            <a:tailEnd/>
          </a:ln>
        </p:spPr>
        <p:txBody>
          <a:bodyPr wrap="none">
            <a:spAutoFit/>
          </a:bodyPr>
          <a:lstStyle/>
          <a:p>
            <a:r>
              <a:rPr lang="en-US" sz="1400" dirty="0"/>
              <a:t>Cohort 1: </a:t>
            </a:r>
            <a:r>
              <a:rPr lang="en-US" sz="1400" dirty="0" smtClean="0"/>
              <a:t>n=512</a:t>
            </a:r>
            <a:endParaRPr lang="en-US" sz="1400" dirty="0"/>
          </a:p>
          <a:p>
            <a:r>
              <a:rPr lang="en-US" sz="1400" dirty="0"/>
              <a:t>Cohort 2: </a:t>
            </a:r>
            <a:r>
              <a:rPr lang="en-US" sz="1400" dirty="0" smtClean="0"/>
              <a:t>n=221</a:t>
            </a:r>
          </a:p>
          <a:p>
            <a:r>
              <a:rPr lang="en-US" sz="1400" dirty="0" smtClean="0"/>
              <a:t>Cohort 3  n=217</a:t>
            </a:r>
            <a:endParaRPr lang="en-US" sz="1400" dirty="0"/>
          </a:p>
        </p:txBody>
      </p:sp>
      <p:sp>
        <p:nvSpPr>
          <p:cNvPr id="5" name="Rectangle 4"/>
          <p:cNvSpPr/>
          <p:nvPr/>
        </p:nvSpPr>
        <p:spPr>
          <a:xfrm>
            <a:off x="1066800" y="4114800"/>
            <a:ext cx="5715000" cy="1143000"/>
          </a:xfrm>
          <a:prstGeom prst="rect">
            <a:avLst/>
          </a:prstGeom>
          <a:solidFill>
            <a:srgbClr val="FF0000">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3600" dirty="0" smtClean="0">
                <a:solidFill>
                  <a:schemeClr val="tx1">
                    <a:lumMod val="85000"/>
                    <a:lumOff val="15000"/>
                  </a:schemeClr>
                </a:solidFill>
              </a:rPr>
              <a:t>AT RISK</a:t>
            </a:r>
            <a:endParaRPr lang="en-US" sz="36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7162800" y="5562600"/>
            <a:ext cx="1471878" cy="523220"/>
          </a:xfrm>
          <a:prstGeom prst="rect">
            <a:avLst/>
          </a:prstGeom>
          <a:noFill/>
          <a:ln w="9525">
            <a:noFill/>
            <a:miter lim="800000"/>
            <a:headEnd/>
            <a:tailEnd/>
          </a:ln>
        </p:spPr>
        <p:txBody>
          <a:bodyPr wrap="none">
            <a:spAutoFit/>
          </a:bodyPr>
          <a:lstStyle/>
          <a:p>
            <a:r>
              <a:rPr lang="en-US" sz="1400" dirty="0"/>
              <a:t>Cohort 1: n=354</a:t>
            </a:r>
          </a:p>
          <a:p>
            <a:r>
              <a:rPr lang="en-US" sz="1400" dirty="0"/>
              <a:t>Cohort 2: </a:t>
            </a:r>
            <a:r>
              <a:rPr lang="en-US" sz="1400" dirty="0" smtClean="0"/>
              <a:t>n=254</a:t>
            </a:r>
          </a:p>
        </p:txBody>
      </p:sp>
      <p:sp>
        <p:nvSpPr>
          <p:cNvPr id="14339" name="TextBox 4"/>
          <p:cNvSpPr txBox="1">
            <a:spLocks noChangeArrowheads="1"/>
          </p:cNvSpPr>
          <p:nvPr/>
        </p:nvSpPr>
        <p:spPr bwMode="auto">
          <a:xfrm>
            <a:off x="1828800" y="457200"/>
            <a:ext cx="5942652" cy="707886"/>
          </a:xfrm>
          <a:prstGeom prst="rect">
            <a:avLst/>
          </a:prstGeom>
          <a:noFill/>
          <a:ln w="9525">
            <a:noFill/>
            <a:miter lim="800000"/>
            <a:headEnd/>
            <a:tailEnd/>
          </a:ln>
        </p:spPr>
        <p:txBody>
          <a:bodyPr wrap="none">
            <a:spAutoFit/>
          </a:bodyPr>
          <a:lstStyle/>
          <a:p>
            <a:r>
              <a:rPr lang="en-US" sz="4000" dirty="0"/>
              <a:t>SSRS: </a:t>
            </a:r>
            <a:r>
              <a:rPr lang="en-US" sz="4000" dirty="0" smtClean="0"/>
              <a:t>Problem Behavior</a:t>
            </a:r>
            <a:endParaRPr lang="en-US" sz="4000" dirty="0"/>
          </a:p>
        </p:txBody>
      </p:sp>
      <p:graphicFrame>
        <p:nvGraphicFramePr>
          <p:cNvPr id="6" name="Chart 5"/>
          <p:cNvGraphicFramePr/>
          <p:nvPr/>
        </p:nvGraphicFramePr>
        <p:xfrm>
          <a:off x="457200" y="1524000"/>
          <a:ext cx="83058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219200" y="4495800"/>
            <a:ext cx="5410200" cy="1143000"/>
          </a:xfrm>
          <a:prstGeom prst="rect">
            <a:avLst/>
          </a:prstGeom>
          <a:solidFill>
            <a:srgbClr val="FF0000">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3600" dirty="0" smtClean="0">
                <a:solidFill>
                  <a:schemeClr val="tx1">
                    <a:lumMod val="85000"/>
                    <a:lumOff val="15000"/>
                  </a:schemeClr>
                </a:solidFill>
              </a:rPr>
              <a:t>AT RISK</a:t>
            </a:r>
            <a:endParaRPr lang="en-US" sz="36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5"/>
          <p:cNvSpPr txBox="1">
            <a:spLocks noChangeArrowheads="1"/>
          </p:cNvSpPr>
          <p:nvPr/>
        </p:nvSpPr>
        <p:spPr bwMode="auto">
          <a:xfrm>
            <a:off x="2309813" y="381000"/>
            <a:ext cx="4600575" cy="708025"/>
          </a:xfrm>
          <a:prstGeom prst="rect">
            <a:avLst/>
          </a:prstGeom>
          <a:noFill/>
          <a:ln w="9525">
            <a:noFill/>
            <a:miter lim="800000"/>
            <a:headEnd/>
            <a:tailEnd/>
          </a:ln>
        </p:spPr>
        <p:txBody>
          <a:bodyPr wrap="none">
            <a:spAutoFit/>
          </a:bodyPr>
          <a:lstStyle/>
          <a:p>
            <a:r>
              <a:rPr lang="en-US" sz="4000"/>
              <a:t>SSRS: Social Skills</a:t>
            </a:r>
          </a:p>
        </p:txBody>
      </p:sp>
      <p:sp>
        <p:nvSpPr>
          <p:cNvPr id="16387" name="TextBox 6"/>
          <p:cNvSpPr txBox="1">
            <a:spLocks noChangeArrowheads="1"/>
          </p:cNvSpPr>
          <p:nvPr/>
        </p:nvSpPr>
        <p:spPr bwMode="auto">
          <a:xfrm>
            <a:off x="2057400" y="990600"/>
            <a:ext cx="5021567" cy="461665"/>
          </a:xfrm>
          <a:prstGeom prst="rect">
            <a:avLst/>
          </a:prstGeom>
          <a:noFill/>
          <a:ln w="9525">
            <a:noFill/>
            <a:miter lim="800000"/>
            <a:headEnd/>
            <a:tailEnd/>
          </a:ln>
        </p:spPr>
        <p:txBody>
          <a:bodyPr wrap="none">
            <a:spAutoFit/>
          </a:bodyPr>
          <a:lstStyle/>
          <a:p>
            <a:r>
              <a:rPr lang="en-US" sz="2400" dirty="0"/>
              <a:t>Percentage </a:t>
            </a:r>
            <a:r>
              <a:rPr lang="en-US" sz="2400" dirty="0" smtClean="0"/>
              <a:t>At-Risk </a:t>
            </a:r>
            <a:r>
              <a:rPr lang="en-US" dirty="0" smtClean="0"/>
              <a:t>(between 70 and 80)</a:t>
            </a:r>
            <a:endParaRPr lang="en-US" dirty="0"/>
          </a:p>
        </p:txBody>
      </p:sp>
      <p:graphicFrame>
        <p:nvGraphicFramePr>
          <p:cNvPr id="5" name="Chart 4"/>
          <p:cNvGraphicFramePr/>
          <p:nvPr/>
        </p:nvGraphicFramePr>
        <p:xfrm>
          <a:off x="228600" y="1524000"/>
          <a:ext cx="86106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5"/>
          <p:cNvSpPr txBox="1">
            <a:spLocks noChangeArrowheads="1"/>
          </p:cNvSpPr>
          <p:nvPr/>
        </p:nvSpPr>
        <p:spPr bwMode="auto">
          <a:xfrm>
            <a:off x="2309813" y="381000"/>
            <a:ext cx="4600575" cy="708025"/>
          </a:xfrm>
          <a:prstGeom prst="rect">
            <a:avLst/>
          </a:prstGeom>
          <a:noFill/>
          <a:ln w="9525">
            <a:noFill/>
            <a:miter lim="800000"/>
            <a:headEnd/>
            <a:tailEnd/>
          </a:ln>
        </p:spPr>
        <p:txBody>
          <a:bodyPr wrap="none">
            <a:spAutoFit/>
          </a:bodyPr>
          <a:lstStyle/>
          <a:p>
            <a:r>
              <a:rPr lang="en-US" sz="4000"/>
              <a:t>SSRS: Social Skills</a:t>
            </a:r>
          </a:p>
        </p:txBody>
      </p:sp>
      <p:sp>
        <p:nvSpPr>
          <p:cNvPr id="16387" name="TextBox 6"/>
          <p:cNvSpPr txBox="1">
            <a:spLocks noChangeArrowheads="1"/>
          </p:cNvSpPr>
          <p:nvPr/>
        </p:nvSpPr>
        <p:spPr bwMode="auto">
          <a:xfrm>
            <a:off x="1981200" y="1143000"/>
            <a:ext cx="4102405" cy="461665"/>
          </a:xfrm>
          <a:prstGeom prst="rect">
            <a:avLst/>
          </a:prstGeom>
          <a:noFill/>
          <a:ln w="9525">
            <a:noFill/>
            <a:miter lim="800000"/>
            <a:headEnd/>
            <a:tailEnd/>
          </a:ln>
        </p:spPr>
        <p:txBody>
          <a:bodyPr wrap="none">
            <a:spAutoFit/>
          </a:bodyPr>
          <a:lstStyle/>
          <a:p>
            <a:r>
              <a:rPr lang="en-US" sz="2400" dirty="0"/>
              <a:t>Percentage </a:t>
            </a:r>
            <a:r>
              <a:rPr lang="en-US" sz="2400" dirty="0" smtClean="0"/>
              <a:t>“</a:t>
            </a:r>
            <a:r>
              <a:rPr lang="en-US" sz="2400" dirty="0"/>
              <a:t>Significant</a:t>
            </a:r>
            <a:r>
              <a:rPr lang="en-US" sz="2400" dirty="0" smtClean="0"/>
              <a:t>” </a:t>
            </a:r>
            <a:r>
              <a:rPr lang="en-US" dirty="0" smtClean="0"/>
              <a:t>(&lt;70)</a:t>
            </a:r>
            <a:endParaRPr lang="en-US" dirty="0"/>
          </a:p>
        </p:txBody>
      </p:sp>
      <p:graphicFrame>
        <p:nvGraphicFramePr>
          <p:cNvPr id="6" name="Chart 5"/>
          <p:cNvGraphicFramePr/>
          <p:nvPr/>
        </p:nvGraphicFramePr>
        <p:xfrm>
          <a:off x="304800" y="1676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229600" cy="1143000"/>
          </a:xfrm>
        </p:spPr>
        <p:txBody>
          <a:bodyPr/>
          <a:lstStyle/>
          <a:p>
            <a:r>
              <a:rPr lang="en-US" smtClean="0"/>
              <a:t>Data Analyzed</a:t>
            </a:r>
          </a:p>
        </p:txBody>
      </p:sp>
      <p:graphicFrame>
        <p:nvGraphicFramePr>
          <p:cNvPr id="29731" name="Group 35"/>
          <p:cNvGraphicFramePr>
            <a:graphicFrameLocks noGrp="1"/>
          </p:cNvGraphicFramePr>
          <p:nvPr>
            <p:ph type="tbl" idx="1"/>
          </p:nvPr>
        </p:nvGraphicFramePr>
        <p:xfrm>
          <a:off x="1219200" y="1600200"/>
          <a:ext cx="6400800" cy="4440195"/>
        </p:xfrm>
        <a:graphic>
          <a:graphicData uri="http://schemas.openxmlformats.org/drawingml/2006/table">
            <a:tbl>
              <a:tblPr/>
              <a:tblGrid>
                <a:gridCol w="4419600"/>
                <a:gridCol w="1981200"/>
              </a:tblGrid>
              <a:tr h="8750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Cohort One – Year One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2006-07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59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Cohort One – Year Two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2007-08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59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Cohort Two – Year One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7203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Cohort Two – Year Two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2008-09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639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Cohort Three – Year One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r>
              <a:tr h="70639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Cohort Three– Year Two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2009-10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5"/>
          <p:cNvSpPr txBox="1">
            <a:spLocks noChangeArrowheads="1"/>
          </p:cNvSpPr>
          <p:nvPr/>
        </p:nvSpPr>
        <p:spPr bwMode="auto">
          <a:xfrm>
            <a:off x="1981200" y="381000"/>
            <a:ext cx="5942652" cy="707886"/>
          </a:xfrm>
          <a:prstGeom prst="rect">
            <a:avLst/>
          </a:prstGeom>
          <a:noFill/>
          <a:ln w="9525">
            <a:noFill/>
            <a:miter lim="800000"/>
            <a:headEnd/>
            <a:tailEnd/>
          </a:ln>
        </p:spPr>
        <p:txBody>
          <a:bodyPr wrap="none">
            <a:spAutoFit/>
          </a:bodyPr>
          <a:lstStyle/>
          <a:p>
            <a:r>
              <a:rPr lang="en-US" sz="4000" dirty="0"/>
              <a:t>SSRS: </a:t>
            </a:r>
            <a:r>
              <a:rPr lang="en-US" sz="4000" dirty="0" smtClean="0"/>
              <a:t>Problem Behavior</a:t>
            </a:r>
            <a:endParaRPr lang="en-US" sz="4000" dirty="0"/>
          </a:p>
        </p:txBody>
      </p:sp>
      <p:graphicFrame>
        <p:nvGraphicFramePr>
          <p:cNvPr id="6" name="Chart 5"/>
          <p:cNvGraphicFramePr/>
          <p:nvPr/>
        </p:nvGraphicFramePr>
        <p:xfrm>
          <a:off x="457200" y="15240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6"/>
          <p:cNvSpPr txBox="1">
            <a:spLocks noChangeArrowheads="1"/>
          </p:cNvSpPr>
          <p:nvPr/>
        </p:nvSpPr>
        <p:spPr bwMode="auto">
          <a:xfrm>
            <a:off x="2057400" y="990600"/>
            <a:ext cx="5021567" cy="461665"/>
          </a:xfrm>
          <a:prstGeom prst="rect">
            <a:avLst/>
          </a:prstGeom>
          <a:noFill/>
          <a:ln w="9525">
            <a:noFill/>
            <a:miter lim="800000"/>
            <a:headEnd/>
            <a:tailEnd/>
          </a:ln>
        </p:spPr>
        <p:txBody>
          <a:bodyPr wrap="none">
            <a:spAutoFit/>
          </a:bodyPr>
          <a:lstStyle/>
          <a:p>
            <a:r>
              <a:rPr lang="en-US" sz="2400" dirty="0"/>
              <a:t>Percentage </a:t>
            </a:r>
            <a:r>
              <a:rPr lang="en-US" sz="2400" dirty="0" smtClean="0"/>
              <a:t>At-Risk </a:t>
            </a:r>
            <a:r>
              <a:rPr lang="en-US" dirty="0" smtClean="0"/>
              <a:t>(between 70 and 80)</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5"/>
          <p:cNvSpPr txBox="1">
            <a:spLocks noChangeArrowheads="1"/>
          </p:cNvSpPr>
          <p:nvPr/>
        </p:nvSpPr>
        <p:spPr bwMode="auto">
          <a:xfrm>
            <a:off x="1828800" y="381000"/>
            <a:ext cx="5942652" cy="707886"/>
          </a:xfrm>
          <a:prstGeom prst="rect">
            <a:avLst/>
          </a:prstGeom>
          <a:noFill/>
          <a:ln w="9525">
            <a:noFill/>
            <a:miter lim="800000"/>
            <a:headEnd/>
            <a:tailEnd/>
          </a:ln>
        </p:spPr>
        <p:txBody>
          <a:bodyPr wrap="none">
            <a:spAutoFit/>
          </a:bodyPr>
          <a:lstStyle/>
          <a:p>
            <a:r>
              <a:rPr lang="en-US" sz="4000" dirty="0"/>
              <a:t>SSRS: </a:t>
            </a:r>
            <a:r>
              <a:rPr lang="en-US" sz="4000" dirty="0" smtClean="0"/>
              <a:t>Problem Behavior</a:t>
            </a:r>
            <a:endParaRPr lang="en-US" sz="4000" dirty="0"/>
          </a:p>
        </p:txBody>
      </p:sp>
      <p:graphicFrame>
        <p:nvGraphicFramePr>
          <p:cNvPr id="5" name="Chart 4"/>
          <p:cNvGraphicFramePr/>
          <p:nvPr/>
        </p:nvGraphicFramePr>
        <p:xfrm>
          <a:off x="609600" y="1676400"/>
          <a:ext cx="7437664"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6"/>
          <p:cNvSpPr txBox="1">
            <a:spLocks noChangeArrowheads="1"/>
          </p:cNvSpPr>
          <p:nvPr/>
        </p:nvSpPr>
        <p:spPr bwMode="auto">
          <a:xfrm>
            <a:off x="2667000" y="1066800"/>
            <a:ext cx="4102405" cy="461665"/>
          </a:xfrm>
          <a:prstGeom prst="rect">
            <a:avLst/>
          </a:prstGeom>
          <a:noFill/>
          <a:ln w="9525">
            <a:noFill/>
            <a:miter lim="800000"/>
            <a:headEnd/>
            <a:tailEnd/>
          </a:ln>
        </p:spPr>
        <p:txBody>
          <a:bodyPr wrap="none">
            <a:spAutoFit/>
          </a:bodyPr>
          <a:lstStyle/>
          <a:p>
            <a:r>
              <a:rPr lang="en-US" sz="2400" dirty="0"/>
              <a:t>Percentage </a:t>
            </a:r>
            <a:r>
              <a:rPr lang="en-US" sz="2400" dirty="0" smtClean="0"/>
              <a:t>“</a:t>
            </a:r>
            <a:r>
              <a:rPr lang="en-US" sz="2400" dirty="0"/>
              <a:t>Significant</a:t>
            </a:r>
            <a:r>
              <a:rPr lang="en-US" sz="2400" dirty="0" smtClean="0"/>
              <a:t>” </a:t>
            </a:r>
            <a:r>
              <a:rPr lang="en-US" dirty="0" smtClean="0"/>
              <a:t>(&lt;70)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Cohort 1: 2006-2008</a:t>
            </a:r>
          </a:p>
        </p:txBody>
      </p:sp>
      <p:sp>
        <p:nvSpPr>
          <p:cNvPr id="4099" name="Content Placeholder 2"/>
          <p:cNvSpPr>
            <a:spLocks noGrp="1"/>
          </p:cNvSpPr>
          <p:nvPr>
            <p:ph idx="1"/>
          </p:nvPr>
        </p:nvSpPr>
        <p:spPr/>
        <p:txBody>
          <a:bodyPr/>
          <a:lstStyle/>
          <a:p>
            <a:r>
              <a:rPr lang="en-US" sz="2400" smtClean="0"/>
              <a:t>Des Moines Public Schools</a:t>
            </a:r>
          </a:p>
          <a:p>
            <a:r>
              <a:rPr lang="en-US" sz="2400" smtClean="0"/>
              <a:t>HACAP Head Start (Hiawatha)</a:t>
            </a:r>
          </a:p>
          <a:p>
            <a:r>
              <a:rPr lang="en-US" sz="2400" smtClean="0"/>
              <a:t>MATURA Head Start (Creston)</a:t>
            </a:r>
          </a:p>
          <a:p>
            <a:r>
              <a:rPr lang="en-US" sz="2400" smtClean="0"/>
              <a:t>MICA Head Start (Marshalltown)</a:t>
            </a:r>
          </a:p>
          <a:p>
            <a:r>
              <a:rPr lang="en-US" sz="2400" smtClean="0"/>
              <a:t>NEICAC Head Start (Decorah)</a:t>
            </a:r>
          </a:p>
          <a:p>
            <a:r>
              <a:rPr lang="en-US" sz="2400" smtClean="0"/>
              <a:t>NICAO Head Start (Mason City)</a:t>
            </a:r>
          </a:p>
          <a:p>
            <a:r>
              <a:rPr lang="en-US" sz="2400" smtClean="0"/>
              <a:t>SCICAP Head Start (Leon)</a:t>
            </a:r>
          </a:p>
          <a:p>
            <a:r>
              <a:rPr lang="en-US" sz="2400" smtClean="0"/>
              <a:t>SIEDA Head Start (Ottumwa)</a:t>
            </a:r>
          </a:p>
          <a:p>
            <a:r>
              <a:rPr lang="en-US" sz="2400" smtClean="0"/>
              <a:t>UDMO Head Start (Graettinger)</a:t>
            </a:r>
          </a:p>
          <a:p>
            <a:r>
              <a:rPr lang="en-US" sz="2400" smtClean="0"/>
              <a:t>YOUR Head Start (Fort Dodge)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Cohort 2: 2007-2009</a:t>
            </a:r>
          </a:p>
        </p:txBody>
      </p:sp>
      <p:sp>
        <p:nvSpPr>
          <p:cNvPr id="5123" name="Content Placeholder 2"/>
          <p:cNvSpPr>
            <a:spLocks noGrp="1"/>
          </p:cNvSpPr>
          <p:nvPr>
            <p:ph idx="1"/>
          </p:nvPr>
        </p:nvSpPr>
        <p:spPr/>
        <p:txBody>
          <a:bodyPr/>
          <a:lstStyle/>
          <a:p>
            <a:r>
              <a:rPr lang="en-US" sz="2400" dirty="0" smtClean="0"/>
              <a:t>Community Action of </a:t>
            </a:r>
            <a:r>
              <a:rPr lang="en-US" sz="2400" dirty="0" err="1" smtClean="0"/>
              <a:t>Siouxland</a:t>
            </a:r>
            <a:endParaRPr lang="en-US" sz="2400" dirty="0" smtClean="0"/>
          </a:p>
          <a:p>
            <a:r>
              <a:rPr lang="en-US" sz="2400" dirty="0" smtClean="0"/>
              <a:t>Community Action of Eastern Iowa</a:t>
            </a:r>
          </a:p>
          <a:p>
            <a:r>
              <a:rPr lang="en-US" sz="2400" dirty="0" smtClean="0"/>
              <a:t>Community Action of Southeast Iowa</a:t>
            </a:r>
          </a:p>
          <a:p>
            <a:r>
              <a:rPr lang="en-US" sz="2400" dirty="0" smtClean="0"/>
              <a:t>Eagle Grove Community School District</a:t>
            </a:r>
          </a:p>
          <a:p>
            <a:r>
              <a:rPr lang="en-US" sz="2400" dirty="0" smtClean="0"/>
              <a:t>Ottumwa Community School District</a:t>
            </a:r>
          </a:p>
          <a:p>
            <a:r>
              <a:rPr lang="en-US" sz="2400" dirty="0" smtClean="0"/>
              <a:t>Triumph Early Childhood Program (Creston)</a:t>
            </a:r>
          </a:p>
          <a:p>
            <a:r>
              <a:rPr lang="en-US" sz="2400" smtClean="0"/>
              <a:t>Mid-Sioux </a:t>
            </a:r>
            <a:r>
              <a:rPr lang="en-US" sz="2400" dirty="0" smtClean="0"/>
              <a:t>Opportunity</a:t>
            </a:r>
          </a:p>
          <a:p>
            <a:r>
              <a:rPr lang="en-US" sz="2400" dirty="0" smtClean="0"/>
              <a:t>New </a:t>
            </a:r>
            <a:r>
              <a:rPr lang="en-US" sz="2400" dirty="0" smtClean="0"/>
              <a:t>Opportunities (Carroll)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Cohort 3: 2008-2010</a:t>
            </a:r>
          </a:p>
        </p:txBody>
      </p:sp>
      <p:sp>
        <p:nvSpPr>
          <p:cNvPr id="6147" name="Content Placeholder 2"/>
          <p:cNvSpPr>
            <a:spLocks noGrp="1"/>
          </p:cNvSpPr>
          <p:nvPr>
            <p:ph idx="1"/>
          </p:nvPr>
        </p:nvSpPr>
        <p:spPr/>
        <p:txBody>
          <a:bodyPr/>
          <a:lstStyle/>
          <a:p>
            <a:r>
              <a:rPr lang="en-US" sz="2400" smtClean="0"/>
              <a:t>Meskawki Settlement School</a:t>
            </a:r>
          </a:p>
          <a:p>
            <a:r>
              <a:rPr lang="en-US" sz="2400" smtClean="0"/>
              <a:t>Science Center of Iowa Preschool (Des Moines)</a:t>
            </a:r>
          </a:p>
          <a:p>
            <a:r>
              <a:rPr lang="en-US" sz="2400" smtClean="0"/>
              <a:t>Tri-County Child &amp; Family Organization (Waterloo)</a:t>
            </a:r>
          </a:p>
          <a:p>
            <a:r>
              <a:rPr lang="en-US" sz="2400" smtClean="0"/>
              <a:t>Kids World (Sac City)</a:t>
            </a:r>
          </a:p>
          <a:p>
            <a:r>
              <a:rPr lang="en-US" sz="2400" smtClean="0"/>
              <a:t>West Central Community Action</a:t>
            </a:r>
          </a:p>
          <a:p>
            <a:r>
              <a:rPr lang="en-US" sz="2400" smtClean="0"/>
              <a:t>Child Care Discovery Center (Fort Dodge)</a:t>
            </a:r>
          </a:p>
          <a:p>
            <a:r>
              <a:rPr lang="en-US" sz="2400" smtClean="0"/>
              <a:t>Kids World (Centerville)</a:t>
            </a:r>
          </a:p>
          <a:p>
            <a:r>
              <a:rPr lang="en-US" sz="2400" smtClean="0"/>
              <a:t>Central City Community School District</a:t>
            </a:r>
          </a:p>
          <a:p>
            <a:r>
              <a:rPr lang="en-US" sz="2400" smtClean="0"/>
              <a:t>Neighborhood Centers of Johnson County (Iowa City)</a:t>
            </a:r>
          </a:p>
          <a:p>
            <a:r>
              <a:rPr lang="en-US" sz="2400" smtClean="0"/>
              <a:t>YMCA Preschool (Ottumwa)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29600" cy="1143000"/>
          </a:xfrm>
        </p:spPr>
        <p:txBody>
          <a:bodyPr/>
          <a:lstStyle/>
          <a:p>
            <a:r>
              <a:rPr lang="en-US" smtClean="0"/>
              <a:t>Data Measures</a:t>
            </a:r>
          </a:p>
        </p:txBody>
      </p:sp>
      <p:sp>
        <p:nvSpPr>
          <p:cNvPr id="7171" name="Rectangle 3"/>
          <p:cNvSpPr>
            <a:spLocks noGrp="1" noChangeArrowheads="1"/>
          </p:cNvSpPr>
          <p:nvPr>
            <p:ph idx="1"/>
          </p:nvPr>
        </p:nvSpPr>
        <p:spPr/>
        <p:txBody>
          <a:bodyPr/>
          <a:lstStyle/>
          <a:p>
            <a:r>
              <a:rPr lang="en-US" smtClean="0"/>
              <a:t>Benchmarks of Quality</a:t>
            </a:r>
          </a:p>
          <a:p>
            <a:r>
              <a:rPr lang="en-US" smtClean="0"/>
              <a:t>T-POT </a:t>
            </a:r>
            <a:r>
              <a:rPr lang="en-US" sz="2400" smtClean="0"/>
              <a:t>(Teaching Pyramid Observation Tool)</a:t>
            </a:r>
          </a:p>
          <a:p>
            <a:r>
              <a:rPr lang="en-US" smtClean="0"/>
              <a:t>Program Incident Reports</a:t>
            </a:r>
          </a:p>
          <a:p>
            <a:r>
              <a:rPr lang="en-US" smtClean="0"/>
              <a:t>Behavior Incident Reports</a:t>
            </a:r>
          </a:p>
          <a:p>
            <a:r>
              <a:rPr lang="en-US" smtClean="0"/>
              <a:t>SSRS </a:t>
            </a:r>
            <a:r>
              <a:rPr lang="en-US" sz="2400" smtClean="0"/>
              <a:t>(Social Skills Rating Scale)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457200" y="1600200"/>
          <a:ext cx="8229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8194" name="TextBox 3"/>
          <p:cNvSpPr txBox="1">
            <a:spLocks noChangeArrowheads="1"/>
          </p:cNvSpPr>
          <p:nvPr/>
        </p:nvSpPr>
        <p:spPr bwMode="auto">
          <a:xfrm>
            <a:off x="1639888" y="381000"/>
            <a:ext cx="5864225" cy="769938"/>
          </a:xfrm>
          <a:prstGeom prst="rect">
            <a:avLst/>
          </a:prstGeom>
          <a:noFill/>
          <a:ln w="9525">
            <a:noFill/>
            <a:miter lim="800000"/>
            <a:headEnd/>
            <a:tailEnd/>
          </a:ln>
        </p:spPr>
        <p:txBody>
          <a:bodyPr wrap="none">
            <a:spAutoFit/>
          </a:bodyPr>
          <a:lstStyle/>
          <a:p>
            <a:r>
              <a:rPr lang="en-US" sz="4400"/>
              <a:t>Benchmarks of Quality</a:t>
            </a:r>
          </a:p>
        </p:txBody>
      </p:sp>
      <p:sp>
        <p:nvSpPr>
          <p:cNvPr id="8195" name="TextBox 4"/>
          <p:cNvSpPr txBox="1">
            <a:spLocks noChangeArrowheads="1"/>
          </p:cNvSpPr>
          <p:nvPr/>
        </p:nvSpPr>
        <p:spPr bwMode="auto">
          <a:xfrm>
            <a:off x="2185988" y="1066800"/>
            <a:ext cx="4804520" cy="461665"/>
          </a:xfrm>
          <a:prstGeom prst="rect">
            <a:avLst/>
          </a:prstGeom>
          <a:noFill/>
          <a:ln w="9525">
            <a:noFill/>
            <a:miter lim="800000"/>
            <a:headEnd/>
            <a:tailEnd/>
          </a:ln>
        </p:spPr>
        <p:txBody>
          <a:bodyPr wrap="none">
            <a:spAutoFit/>
          </a:bodyPr>
          <a:lstStyle/>
          <a:p>
            <a:r>
              <a:rPr lang="en-US" sz="2400" dirty="0"/>
              <a:t>Cohorts </a:t>
            </a:r>
            <a:r>
              <a:rPr lang="en-US" sz="2400" dirty="0" smtClean="0"/>
              <a:t>1, 2 &amp; 3 </a:t>
            </a:r>
            <a:r>
              <a:rPr lang="en-US" sz="2400" dirty="0"/>
              <a:t>x Fall and Spring</a:t>
            </a:r>
          </a:p>
        </p:txBody>
      </p:sp>
      <p:cxnSp>
        <p:nvCxnSpPr>
          <p:cNvPr id="9" name="Straight Connector 8"/>
          <p:cNvCxnSpPr/>
          <p:nvPr/>
        </p:nvCxnSpPr>
        <p:spPr>
          <a:xfrm rot="5400000">
            <a:off x="1601788" y="4265614"/>
            <a:ext cx="4419601" cy="3175"/>
          </a:xfrm>
          <a:prstGeom prst="line">
            <a:avLst/>
          </a:prstGeom>
          <a:ln w="635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084320" y="4267201"/>
            <a:ext cx="4419601" cy="0"/>
          </a:xfrm>
          <a:prstGeom prst="line">
            <a:avLst/>
          </a:prstGeom>
          <a:ln w="63500">
            <a:solidFill>
              <a:srgbClr val="0070C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3"/>
          <p:cNvSpPr txBox="1">
            <a:spLocks noChangeArrowheads="1"/>
          </p:cNvSpPr>
          <p:nvPr/>
        </p:nvSpPr>
        <p:spPr bwMode="auto">
          <a:xfrm>
            <a:off x="609600" y="304800"/>
            <a:ext cx="8244949" cy="861774"/>
          </a:xfrm>
          <a:prstGeom prst="rect">
            <a:avLst/>
          </a:prstGeom>
          <a:noFill/>
          <a:ln w="9525">
            <a:noFill/>
            <a:miter lim="800000"/>
            <a:headEnd/>
            <a:tailEnd/>
          </a:ln>
        </p:spPr>
        <p:txBody>
          <a:bodyPr wrap="none">
            <a:spAutoFit/>
          </a:bodyPr>
          <a:lstStyle/>
          <a:p>
            <a:r>
              <a:rPr lang="en-US" sz="4000" dirty="0"/>
              <a:t>Teaching Pyramid Observation </a:t>
            </a:r>
            <a:r>
              <a:rPr lang="en-US" sz="4000" dirty="0" smtClean="0"/>
              <a:t>Tool</a:t>
            </a:r>
          </a:p>
          <a:p>
            <a:pPr algn="ctr"/>
            <a:r>
              <a:rPr lang="en-US" sz="1000" dirty="0" smtClean="0"/>
              <a:t>Anchored Scores Only</a:t>
            </a:r>
            <a:endParaRPr lang="en-US" sz="1000" dirty="0"/>
          </a:p>
        </p:txBody>
      </p:sp>
      <p:sp>
        <p:nvSpPr>
          <p:cNvPr id="9220" name="TextBox 4"/>
          <p:cNvSpPr txBox="1">
            <a:spLocks noChangeArrowheads="1"/>
          </p:cNvSpPr>
          <p:nvPr/>
        </p:nvSpPr>
        <p:spPr bwMode="auto">
          <a:xfrm>
            <a:off x="2362200" y="1143000"/>
            <a:ext cx="4772025" cy="461963"/>
          </a:xfrm>
          <a:prstGeom prst="rect">
            <a:avLst/>
          </a:prstGeom>
          <a:noFill/>
          <a:ln w="9525">
            <a:noFill/>
            <a:miter lim="800000"/>
            <a:headEnd/>
            <a:tailEnd/>
          </a:ln>
        </p:spPr>
        <p:txBody>
          <a:bodyPr wrap="none">
            <a:spAutoFit/>
          </a:bodyPr>
          <a:lstStyle/>
          <a:p>
            <a:r>
              <a:rPr lang="en-US" sz="2400" dirty="0"/>
              <a:t>Cohorts 1 and 2 x Fall and Spring</a:t>
            </a:r>
          </a:p>
        </p:txBody>
      </p:sp>
      <p:graphicFrame>
        <p:nvGraphicFramePr>
          <p:cNvPr id="7" name="Chart 6"/>
          <p:cNvGraphicFramePr/>
          <p:nvPr/>
        </p:nvGraphicFramePr>
        <p:xfrm>
          <a:off x="381000" y="1752600"/>
          <a:ext cx="8382000" cy="44196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rot="5400000">
            <a:off x="4763294" y="3847306"/>
            <a:ext cx="4038600" cy="1588"/>
          </a:xfrm>
          <a:prstGeom prst="line">
            <a:avLst/>
          </a:prstGeom>
          <a:ln w="635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20094" y="3847306"/>
            <a:ext cx="4038600" cy="1588"/>
          </a:xfrm>
          <a:prstGeom prst="line">
            <a:avLst/>
          </a:prstGeom>
          <a:ln w="63500">
            <a:solidFill>
              <a:srgbClr val="0070C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Box 3"/>
          <p:cNvSpPr txBox="1">
            <a:spLocks noChangeArrowheads="1"/>
          </p:cNvSpPr>
          <p:nvPr/>
        </p:nvSpPr>
        <p:spPr bwMode="auto">
          <a:xfrm>
            <a:off x="1905000" y="381000"/>
            <a:ext cx="5775325" cy="708025"/>
          </a:xfrm>
          <a:prstGeom prst="rect">
            <a:avLst/>
          </a:prstGeom>
          <a:noFill/>
          <a:ln w="9525">
            <a:noFill/>
            <a:miter lim="800000"/>
            <a:headEnd/>
            <a:tailEnd/>
          </a:ln>
        </p:spPr>
        <p:txBody>
          <a:bodyPr wrap="none">
            <a:spAutoFit/>
          </a:bodyPr>
          <a:lstStyle/>
          <a:p>
            <a:r>
              <a:rPr lang="en-US" sz="4000" dirty="0" smtClean="0"/>
              <a:t>Program Incident </a:t>
            </a:r>
            <a:r>
              <a:rPr lang="en-US" sz="4000" dirty="0"/>
              <a:t>Report</a:t>
            </a:r>
          </a:p>
        </p:txBody>
      </p:sp>
      <p:sp>
        <p:nvSpPr>
          <p:cNvPr id="10244" name="TextBox 4"/>
          <p:cNvSpPr txBox="1">
            <a:spLocks noChangeArrowheads="1"/>
          </p:cNvSpPr>
          <p:nvPr/>
        </p:nvSpPr>
        <p:spPr bwMode="auto">
          <a:xfrm>
            <a:off x="2346325" y="1066800"/>
            <a:ext cx="5182894" cy="461665"/>
          </a:xfrm>
          <a:prstGeom prst="rect">
            <a:avLst/>
          </a:prstGeom>
          <a:noFill/>
          <a:ln w="9525">
            <a:noFill/>
            <a:miter lim="800000"/>
            <a:headEnd/>
            <a:tailEnd/>
          </a:ln>
        </p:spPr>
        <p:txBody>
          <a:bodyPr wrap="none">
            <a:spAutoFit/>
          </a:bodyPr>
          <a:lstStyle/>
          <a:p>
            <a:r>
              <a:rPr lang="en-US" sz="2400" dirty="0" smtClean="0"/>
              <a:t>Cohort 1 &amp; 2: Yr 1 &amp; 2/Cohort 3: Yr 1</a:t>
            </a:r>
            <a:endParaRPr lang="en-US" sz="2400" dirty="0"/>
          </a:p>
        </p:txBody>
      </p:sp>
      <p:graphicFrame>
        <p:nvGraphicFramePr>
          <p:cNvPr id="5" name="Chart 4"/>
          <p:cNvGraphicFramePr/>
          <p:nvPr/>
        </p:nvGraphicFramePr>
        <p:xfrm>
          <a:off x="533400" y="1600200"/>
          <a:ext cx="80772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Left Arrow 8"/>
          <p:cNvSpPr/>
          <p:nvPr/>
        </p:nvSpPr>
        <p:spPr>
          <a:xfrm>
            <a:off x="2057400" y="4114800"/>
            <a:ext cx="60960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Yr 1</a:t>
            </a:r>
            <a:endParaRPr lang="en-US" sz="1400" dirty="0">
              <a:solidFill>
                <a:schemeClr val="tx1"/>
              </a:solidFill>
            </a:endParaRPr>
          </a:p>
        </p:txBody>
      </p:sp>
      <p:sp>
        <p:nvSpPr>
          <p:cNvPr id="10" name="Right Arrow 9"/>
          <p:cNvSpPr/>
          <p:nvPr/>
        </p:nvSpPr>
        <p:spPr>
          <a:xfrm>
            <a:off x="1600200" y="4724400"/>
            <a:ext cx="609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Yr 2</a:t>
            </a:r>
            <a:endParaRPr lang="en-US" sz="1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1229</TotalTime>
  <Words>1702</Words>
  <Application>Microsoft Office PowerPoint</Application>
  <PresentationFormat>On-screen Show (4:3)</PresentationFormat>
  <Paragraphs>213</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Iowa Program-Wide  Positive Behavior Support  3-Years of Data   </vt:lpstr>
      <vt:lpstr>Data Analyzed</vt:lpstr>
      <vt:lpstr>Cohort 1: 2006-2008</vt:lpstr>
      <vt:lpstr>Cohort 2: 2007-2009</vt:lpstr>
      <vt:lpstr>Cohort 3: 2008-2010</vt:lpstr>
      <vt:lpstr>Data Measures</vt:lpstr>
      <vt:lpstr>Slide 7</vt:lpstr>
      <vt:lpstr>Slide 8</vt:lpstr>
      <vt:lpstr>Slide 9</vt:lpstr>
      <vt:lpstr>Slide 10</vt:lpstr>
      <vt:lpstr>Behavior Incident Reports </vt:lpstr>
      <vt:lpstr>Behavior Incident Reports </vt:lpstr>
      <vt:lpstr>Slide 13</vt:lpstr>
      <vt:lpstr>Slide 14</vt:lpstr>
      <vt:lpstr>Slide 15</vt:lpstr>
      <vt:lpstr>Slide 16</vt:lpstr>
      <vt:lpstr>Slide 17</vt:lpstr>
      <vt:lpstr>Slide 18</vt:lpstr>
      <vt:lpstr>Slide 19</vt:lpstr>
      <vt:lpstr>Slide 20</vt:lpstr>
      <vt:lpstr>Slide 21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SLJConsulting</dc:creator>
  <cp:lastModifiedBy>trendon</cp:lastModifiedBy>
  <cp:revision>105</cp:revision>
  <dcterms:created xsi:type="dcterms:W3CDTF">2009-03-23T16:20:04Z</dcterms:created>
  <dcterms:modified xsi:type="dcterms:W3CDTF">2010-03-31T16:08:22Z</dcterms:modified>
</cp:coreProperties>
</file>